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 name="Shape 101"/>
          <p:cNvSpPr/>
          <p:nvPr>
            <p:ph type="sldImg"/>
          </p:nvPr>
        </p:nvSpPr>
        <p:spPr>
          <a:xfrm>
            <a:off x="1143000" y="685800"/>
            <a:ext cx="4572000" cy="3429000"/>
          </a:xfrm>
          <a:prstGeom prst="rect">
            <a:avLst/>
          </a:prstGeom>
        </p:spPr>
        <p:txBody>
          <a:bodyPr/>
          <a:lstStyle/>
          <a:p>
            <a:pPr/>
          </a:p>
        </p:txBody>
      </p:sp>
      <p:sp>
        <p:nvSpPr>
          <p:cNvPr id="102" name="Shape 10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9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9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bg>
      <p:bgPr>
        <a:solidFill>
          <a:srgbClr val="44546A"/>
        </a:solidFill>
      </p:bgPr>
    </p:bg>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30" name="Body Level One…"/>
          <p:cNvSpPr txBox="1"/>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8"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9"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 name="Title Text"/>
          <p:cNvSpPr txBox="1"/>
          <p:nvPr>
            <p:ph type="title"/>
          </p:nvPr>
        </p:nvSpPr>
        <p:spPr>
          <a:xfrm>
            <a:off x="839787" y="365125"/>
            <a:ext cx="10515601" cy="1325563"/>
          </a:xfrm>
          <a:prstGeom prst="rect">
            <a:avLst/>
          </a:prstGeom>
        </p:spPr>
        <p:txBody>
          <a:bodyPr/>
          <a:lstStyle/>
          <a:p>
            <a:pPr/>
            <a:r>
              <a:t>Title Text</a:t>
            </a:r>
          </a:p>
        </p:txBody>
      </p:sp>
      <p:sp>
        <p:nvSpPr>
          <p:cNvPr id="57"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8"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CFFF4"/>
        </a:solidFill>
      </p:bgPr>
    </p:bg>
    <p:spTree>
      <p:nvGrpSpPr>
        <p:cNvPr id="1" name=""/>
        <p:cNvGrpSpPr/>
        <p:nvPr/>
      </p:nvGrpSpPr>
      <p:grpSpPr>
        <a:xfrm>
          <a:off x="0" y="0"/>
          <a:ext cx="0" cy="0"/>
          <a:chOff x="0" y="0"/>
          <a:chExt cx="0" cy="0"/>
        </a:xfrm>
      </p:grpSpPr>
      <p:sp>
        <p:nvSpPr>
          <p:cNvPr id="74" name="Rectangle"/>
          <p:cNvSpPr/>
          <p:nvPr/>
        </p:nvSpPr>
        <p:spPr>
          <a:xfrm>
            <a:off x="31750" y="31750"/>
            <a:ext cx="12128500" cy="6794500"/>
          </a:xfrm>
          <a:prstGeom prst="rect">
            <a:avLst/>
          </a:prstGeom>
          <a:ln w="12700">
            <a:solidFill>
              <a:srgbClr val="260C43"/>
            </a:solidFill>
            <a:miter/>
          </a:ln>
        </p:spPr>
        <p:txBody>
          <a:bodyPr lIns="45719" rIns="45719" anchor="ct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84" name="Text Placeholder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au/url?sa=i&amp;url=https%3A%2F%2Fcommons.wikimedia.org%2Fwiki%2FFile%3AIndonesia_%25E2%2580%2593_U.S._area_comparison.jpg&amp;psig=AOvVaw0ocCHhC-mBVIPHveXB0mX7&amp;ust=1631076737879000&amp;source=images&amp;cd=vfe&amp;ved=2ahUKEwi-3OK9iOzyAhXiwTgGHTSMA2QQjRx6BAgAEAk" TargetMode="External"/><Relationship Id="rId3"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Rectangle"/>
          <p:cNvSpPr/>
          <p:nvPr/>
        </p:nvSpPr>
        <p:spPr>
          <a:xfrm>
            <a:off x="31750" y="31750"/>
            <a:ext cx="12128500" cy="6769100"/>
          </a:xfrm>
          <a:prstGeom prst="rect">
            <a:avLst/>
          </a:prstGeom>
          <a:solidFill>
            <a:srgbClr val="FCFFF4"/>
          </a:solidFill>
          <a:ln w="12700">
            <a:solidFill>
              <a:srgbClr val="010E53"/>
            </a:solidFill>
            <a:miter/>
          </a:ln>
        </p:spPr>
        <p:txBody>
          <a:bodyPr lIns="45719" rIns="45719" anchor="ctr"/>
          <a:lstStyle/>
          <a:p>
            <a:pPr/>
          </a:p>
        </p:txBody>
      </p:sp>
      <p:sp>
        <p:nvSpPr>
          <p:cNvPr id="105" name="Title 1"/>
          <p:cNvSpPr txBox="1"/>
          <p:nvPr>
            <p:ph type="ctrTitle"/>
          </p:nvPr>
        </p:nvSpPr>
        <p:spPr>
          <a:xfrm>
            <a:off x="633986" y="1568712"/>
            <a:ext cx="10718874" cy="3752508"/>
          </a:xfrm>
          <a:prstGeom prst="rect">
            <a:avLst/>
          </a:prstGeom>
        </p:spPr>
        <p:txBody>
          <a:bodyPr anchor="t"/>
          <a:lstStyle/>
          <a:p>
            <a:pPr algn="l" defTabSz="896111">
              <a:defRPr cap="small" sz="1960">
                <a:solidFill>
                  <a:srgbClr val="010E54"/>
                </a:solidFill>
                <a:latin typeface="Avenir Heavy"/>
                <a:ea typeface="Avenir Heavy"/>
                <a:cs typeface="Avenir Heavy"/>
                <a:sym typeface="Avenir Heavy"/>
              </a:defRPr>
            </a:pPr>
            <a:r>
              <a:t>CAST A COLD EYE </a:t>
            </a:r>
          </a:p>
          <a:p>
            <a:pPr algn="l" defTabSz="896111">
              <a:defRPr cap="small" sz="1960">
                <a:solidFill>
                  <a:srgbClr val="010E54"/>
                </a:solidFill>
                <a:latin typeface="Avenir Heavy"/>
                <a:ea typeface="Avenir Heavy"/>
                <a:cs typeface="Avenir Heavy"/>
                <a:sym typeface="Avenir Heavy"/>
              </a:defRPr>
            </a:pPr>
            <a:r>
              <a:t>Allen Dulles’ interest in Indonesia (formerly Netherlands East Indies)</a:t>
            </a:r>
            <a:br/>
          </a:p>
          <a:p>
            <a:pPr algn="l" defTabSz="896111">
              <a:defRPr cap="small" sz="1764">
                <a:solidFill>
                  <a:srgbClr val="010E54"/>
                </a:solidFill>
                <a:latin typeface="Avenir Book"/>
                <a:ea typeface="Avenir Book"/>
                <a:cs typeface="Avenir Book"/>
                <a:sym typeface="Avenir Book"/>
              </a:defRPr>
            </a:pPr>
            <a:r>
              <a:t>Greg Poulgrain            </a:t>
            </a:r>
          </a:p>
          <a:p>
            <a:pPr algn="l" defTabSz="896111">
              <a:defRPr cap="small" sz="1764">
                <a:solidFill>
                  <a:srgbClr val="010E54"/>
                </a:solidFill>
                <a:latin typeface="Avenir Book"/>
                <a:ea typeface="Avenir Book"/>
                <a:cs typeface="Avenir Book"/>
                <a:sym typeface="Avenir Book"/>
              </a:defRPr>
            </a:pPr>
            <a:r>
              <a:t>ypoulgrain@gmail.com</a:t>
            </a:r>
          </a:p>
          <a:p>
            <a:pPr algn="l" defTabSz="896111">
              <a:lnSpc>
                <a:spcPct val="100000"/>
              </a:lnSpc>
              <a:defRPr cap="small" sz="1764">
                <a:solidFill>
                  <a:srgbClr val="010E54"/>
                </a:solidFill>
                <a:latin typeface="Avenir Book"/>
                <a:ea typeface="Avenir Book"/>
                <a:cs typeface="Avenir Book"/>
                <a:sym typeface="Avenir Book"/>
              </a:defRPr>
            </a:pPr>
          </a:p>
          <a:p>
            <a:pPr algn="l" defTabSz="896111">
              <a:lnSpc>
                <a:spcPct val="100000"/>
              </a:lnSpc>
              <a:defRPr cap="small" sz="1764">
                <a:solidFill>
                  <a:srgbClr val="010E54"/>
                </a:solidFill>
                <a:latin typeface="Avenir Book"/>
                <a:ea typeface="Avenir Book"/>
                <a:cs typeface="Avenir Book"/>
                <a:sym typeface="Avenir Book"/>
              </a:defRPr>
            </a:pPr>
          </a:p>
          <a:p>
            <a:pPr algn="l" defTabSz="896111">
              <a:lnSpc>
                <a:spcPct val="100000"/>
              </a:lnSpc>
              <a:defRPr cap="small" sz="1764">
                <a:solidFill>
                  <a:srgbClr val="010E54"/>
                </a:solidFill>
                <a:latin typeface="Avenir Book"/>
                <a:ea typeface="Avenir Book"/>
                <a:cs typeface="Avenir Book"/>
                <a:sym typeface="Avenir Book"/>
              </a:defRPr>
            </a:pPr>
          </a:p>
          <a:p>
            <a:pPr algn="l" defTabSz="896111">
              <a:lnSpc>
                <a:spcPct val="100000"/>
              </a:lnSpc>
              <a:defRPr cap="small" sz="1764">
                <a:solidFill>
                  <a:srgbClr val="010E54"/>
                </a:solidFill>
                <a:latin typeface="Avenir Book"/>
                <a:ea typeface="Avenir Book"/>
                <a:cs typeface="Avenir Book"/>
                <a:sym typeface="Avenir Book"/>
              </a:defRPr>
            </a:pPr>
          </a:p>
          <a:p>
            <a:pPr algn="l" defTabSz="896111">
              <a:lnSpc>
                <a:spcPct val="100000"/>
              </a:lnSpc>
              <a:defRPr cap="small" sz="1764">
                <a:solidFill>
                  <a:srgbClr val="010E54"/>
                </a:solidFill>
                <a:latin typeface="Avenir Book"/>
                <a:ea typeface="Avenir Book"/>
                <a:cs typeface="Avenir Book"/>
                <a:sym typeface="Avenir Book"/>
              </a:defRPr>
            </a:pPr>
          </a:p>
          <a:p>
            <a:pPr algn="l" defTabSz="896111">
              <a:defRPr sz="1764">
                <a:solidFill>
                  <a:srgbClr val="010E54"/>
                </a:solidFill>
                <a:latin typeface="Avenir Book"/>
                <a:ea typeface="Avenir Book"/>
                <a:cs typeface="Avenir Book"/>
                <a:sym typeface="Avenir Book"/>
              </a:defRPr>
            </a:pPr>
            <a:r>
              <a:t>Federal Republic of West Papua</a:t>
            </a:r>
          </a:p>
          <a:p>
            <a:pPr algn="l" defTabSz="896111">
              <a:defRPr sz="1764">
                <a:solidFill>
                  <a:srgbClr val="010E54"/>
                </a:solidFill>
                <a:latin typeface="Avenir Book"/>
                <a:ea typeface="Avenir Book"/>
                <a:cs typeface="Avenir Book"/>
                <a:sym typeface="Avenir Book"/>
              </a:defRPr>
            </a:pPr>
            <a:r>
              <a:t>Zoom Book Launch, 19 September 2021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46" name="Rectangle 10"/>
          <p:cNvSpPr/>
          <p:nvPr/>
        </p:nvSpPr>
        <p:spPr>
          <a:xfrm flipH="1" rot="5400000">
            <a:off x="-1162434" y="1238631"/>
            <a:ext cx="6781801" cy="43807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47" name="Freeform: Shape 16"/>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p>
        </p:txBody>
      </p:sp>
      <p:sp>
        <p:nvSpPr>
          <p:cNvPr id="148" name="Title 1"/>
          <p:cNvSpPr txBox="1"/>
          <p:nvPr>
            <p:ph type="title"/>
          </p:nvPr>
        </p:nvSpPr>
        <p:spPr>
          <a:xfrm>
            <a:off x="88900" y="1929129"/>
            <a:ext cx="4279133" cy="2999742"/>
          </a:xfrm>
          <a:prstGeom prst="rect">
            <a:avLst/>
          </a:prstGeom>
        </p:spPr>
        <p:txBody>
          <a:bodyPr anchor="t"/>
          <a:lstStyle/>
          <a:p>
            <a:pPr algn="ctr">
              <a:defRPr sz="3200">
                <a:solidFill>
                  <a:srgbClr val="FFFFFF"/>
                </a:solidFill>
                <a:latin typeface="+mn-lt"/>
                <a:ea typeface="+mn-ea"/>
                <a:cs typeface="+mn-cs"/>
                <a:sym typeface="Calibri"/>
              </a:defRPr>
            </a:pPr>
            <a:r>
              <a:t>In 1936 the world’s largest primary deposit of gold found in the </a:t>
            </a:r>
          </a:p>
          <a:p>
            <a:pPr algn="ctr">
              <a:defRPr sz="3200">
                <a:solidFill>
                  <a:srgbClr val="FFFFFF"/>
                </a:solidFill>
                <a:latin typeface="+mn-lt"/>
                <a:ea typeface="+mn-ea"/>
                <a:cs typeface="+mn-cs"/>
                <a:sym typeface="Calibri"/>
              </a:defRPr>
            </a:pPr>
            <a:r>
              <a:t>Netherlands New </a:t>
            </a:r>
          </a:p>
          <a:p>
            <a:pPr algn="ctr">
              <a:defRPr sz="3200">
                <a:solidFill>
                  <a:srgbClr val="FFFFFF"/>
                </a:solidFill>
                <a:latin typeface="+mn-lt"/>
                <a:ea typeface="+mn-ea"/>
                <a:cs typeface="+mn-cs"/>
                <a:sym typeface="Calibri"/>
              </a:defRPr>
            </a:pPr>
            <a:r>
              <a:t>Guinea highlands</a:t>
            </a:r>
          </a:p>
        </p:txBody>
      </p:sp>
      <p:sp>
        <p:nvSpPr>
          <p:cNvPr id="149" name="Indonesia won its independence from Dutch colonial rule in 1949, but the Dutch retained the western half of New Guinea.…"/>
          <p:cNvSpPr txBox="1"/>
          <p:nvPr/>
        </p:nvSpPr>
        <p:spPr>
          <a:xfrm>
            <a:off x="4554118" y="1731427"/>
            <a:ext cx="7561682" cy="32639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333500">
              <a:lnSpc>
                <a:spcPct val="90000"/>
              </a:lnSpc>
              <a:defRPr sz="3000">
                <a:solidFill>
                  <a:srgbClr val="010E54"/>
                </a:solidFill>
                <a:latin typeface="Avenir Book"/>
                <a:ea typeface="Avenir Book"/>
                <a:cs typeface="Avenir Book"/>
                <a:sym typeface="Avenir Book"/>
              </a:defRPr>
            </a:pPr>
            <a:r>
              <a:t>Indonesia won its independence from Dutch colonial rule in 1949, but the Dutch retained the western half of New Guinea.</a:t>
            </a:r>
            <a:endParaRPr sz="2000"/>
          </a:p>
          <a:p>
            <a:pPr defTabSz="1333500">
              <a:lnSpc>
                <a:spcPct val="90000"/>
              </a:lnSpc>
              <a:defRPr sz="2000">
                <a:solidFill>
                  <a:srgbClr val="010E54"/>
                </a:solidFill>
                <a:latin typeface="Avenir Book"/>
                <a:ea typeface="Avenir Book"/>
                <a:cs typeface="Avenir Book"/>
                <a:sym typeface="Avenir Book"/>
              </a:defRPr>
            </a:pPr>
          </a:p>
          <a:p>
            <a:pPr defTabSz="1333500">
              <a:lnSpc>
                <a:spcPct val="90000"/>
              </a:lnSpc>
              <a:defRPr sz="3000">
                <a:solidFill>
                  <a:srgbClr val="010E54"/>
                </a:solidFill>
                <a:latin typeface="Avenir Book"/>
                <a:ea typeface="Avenir Book"/>
                <a:cs typeface="Avenir Book"/>
                <a:sym typeface="Avenir Book"/>
              </a:defRPr>
            </a:pPr>
            <a:r>
              <a:t>Only Allen Dulles and the Dutch political elite were aware of the gold and oil, not </a:t>
            </a:r>
          </a:p>
          <a:p>
            <a:pPr defTabSz="1333500">
              <a:lnSpc>
                <a:spcPct val="90000"/>
              </a:lnSpc>
              <a:defRPr sz="3000">
                <a:solidFill>
                  <a:srgbClr val="010E54"/>
                </a:solidFill>
                <a:latin typeface="Avenir Book"/>
                <a:ea typeface="Avenir Book"/>
                <a:cs typeface="Avenir Book"/>
                <a:sym typeface="Avenir Book"/>
              </a:defRPr>
            </a:pPr>
            <a:r>
              <a:t>the Dutch public, and not Indonesia…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52" name="Title 1"/>
          <p:cNvSpPr txBox="1"/>
          <p:nvPr>
            <p:ph type="title"/>
          </p:nvPr>
        </p:nvSpPr>
        <p:spPr>
          <a:xfrm>
            <a:off x="4382611" y="1619595"/>
            <a:ext cx="7692759" cy="2895890"/>
          </a:xfrm>
          <a:prstGeom prst="rect">
            <a:avLst/>
          </a:prstGeom>
        </p:spPr>
        <p:txBody>
          <a:bodyPr anchor="t"/>
          <a:lstStyle/>
          <a:p>
            <a:pPr>
              <a:defRPr sz="3000">
                <a:solidFill>
                  <a:srgbClr val="010E54"/>
                </a:solidFill>
                <a:latin typeface="Avenir Book"/>
                <a:ea typeface="Avenir Book"/>
                <a:cs typeface="Avenir Book"/>
                <a:sym typeface="Avenir Book"/>
              </a:defRPr>
            </a:pPr>
            <a:r>
              <a:t>Starting in 1955, Allen Dulles began </a:t>
            </a:r>
          </a:p>
          <a:p>
            <a:pPr>
              <a:defRPr sz="3000">
                <a:solidFill>
                  <a:srgbClr val="010E54"/>
                </a:solidFill>
                <a:latin typeface="Avenir Book"/>
                <a:ea typeface="Avenir Book"/>
                <a:cs typeface="Avenir Book"/>
                <a:sym typeface="Avenir Book"/>
              </a:defRPr>
            </a:pPr>
            <a:r>
              <a:t>plotting to assassinate  President Sukarno.</a:t>
            </a:r>
            <a:endParaRPr sz="2000"/>
          </a:p>
          <a:p>
            <a:pPr>
              <a:defRPr sz="3000">
                <a:solidFill>
                  <a:srgbClr val="010E54"/>
                </a:solidFill>
                <a:latin typeface="Avenir Book"/>
                <a:ea typeface="Avenir Book"/>
                <a:cs typeface="Avenir Book"/>
                <a:sym typeface="Avenir Book"/>
              </a:defRPr>
            </a:pPr>
            <a:endParaRPr sz="2000"/>
          </a:p>
          <a:p>
            <a:pPr>
              <a:defRPr sz="3000">
                <a:solidFill>
                  <a:srgbClr val="010E54"/>
                </a:solidFill>
                <a:latin typeface="Avenir Book"/>
                <a:ea typeface="Avenir Book"/>
                <a:cs typeface="Avenir Book"/>
                <a:sym typeface="Avenir Book"/>
              </a:defRPr>
            </a:pPr>
            <a:r>
              <a:t>Dulles was Director of Central Intelligence </a:t>
            </a:r>
          </a:p>
          <a:p>
            <a:pPr>
              <a:defRPr sz="3000">
                <a:solidFill>
                  <a:srgbClr val="010E54"/>
                </a:solidFill>
                <a:latin typeface="Avenir Book"/>
                <a:ea typeface="Avenir Book"/>
                <a:cs typeface="Avenir Book"/>
                <a:sym typeface="Avenir Book"/>
              </a:defRPr>
            </a:pPr>
            <a:r>
              <a:t>in the 1950s under President Eisenhower and in 1961 under President JF Kennedy.</a:t>
            </a:r>
          </a:p>
        </p:txBody>
      </p:sp>
      <p:sp>
        <p:nvSpPr>
          <p:cNvPr id="153" name="Rectangle 27"/>
          <p:cNvSpPr/>
          <p:nvPr/>
        </p:nvSpPr>
        <p:spPr>
          <a:xfrm flipH="1" rot="10800000">
            <a:off x="38100" y="41313"/>
            <a:ext cx="4232222" cy="6781801"/>
          </a:xfrm>
          <a:prstGeom prst="rect">
            <a:avLst/>
          </a:prstGeom>
          <a:gradFill>
            <a:gsLst>
              <a:gs pos="8000">
                <a:srgbClr val="000000">
                  <a:alpha val="94000"/>
                </a:srgbClr>
              </a:gs>
              <a:gs pos="100000">
                <a:schemeClr val="accent1"/>
              </a:gs>
            </a:gsLst>
            <a:lin ang="2400000"/>
          </a:gradFill>
          <a:ln w="12700">
            <a:miter lim="400000"/>
          </a:ln>
        </p:spPr>
        <p:txBody>
          <a:bodyPr lIns="45719" rIns="45719" anchor="ctr"/>
          <a:lstStyle/>
          <a:p>
            <a:pPr algn="ctr">
              <a:defRPr>
                <a:solidFill>
                  <a:srgbClr val="FFFFFF"/>
                </a:solidFill>
              </a:defRPr>
            </a:pPr>
          </a:p>
        </p:txBody>
      </p:sp>
      <p:pic>
        <p:nvPicPr>
          <p:cNvPr id="154" name="Content Placeholder 3" descr="Content Placeholder 3"/>
          <p:cNvPicPr>
            <a:picLocks noChangeAspect="1"/>
          </p:cNvPicPr>
          <p:nvPr/>
        </p:nvPicPr>
        <p:blipFill>
          <a:blip r:embed="rId2">
            <a:extLst/>
          </a:blip>
          <a:srcRect l="6182" t="0" r="13455" b="0"/>
          <a:stretch>
            <a:fillRect/>
          </a:stretch>
        </p:blipFill>
        <p:spPr>
          <a:xfrm flipH="1">
            <a:off x="720876" y="885268"/>
            <a:ext cx="2841448" cy="4773233"/>
          </a:xfrm>
          <a:prstGeom prst="rect">
            <a:avLst/>
          </a:prstGeom>
          <a:ln w="12700">
            <a:solidFill>
              <a:srgbClr val="FFFFFF"/>
            </a:solidFill>
            <a:miter/>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57" name="Title 1"/>
          <p:cNvSpPr txBox="1"/>
          <p:nvPr>
            <p:ph type="title"/>
          </p:nvPr>
        </p:nvSpPr>
        <p:spPr>
          <a:xfrm>
            <a:off x="800100" y="1130926"/>
            <a:ext cx="10515600" cy="1325564"/>
          </a:xfrm>
          <a:prstGeom prst="rect">
            <a:avLst/>
          </a:prstGeom>
        </p:spPr>
        <p:txBody>
          <a:bodyPr/>
          <a:lstStyle/>
          <a:p>
            <a:pPr defTabSz="658368">
              <a:defRPr sz="2160">
                <a:latin typeface="Avenir Book"/>
                <a:ea typeface="Avenir Book"/>
                <a:cs typeface="Avenir Book"/>
                <a:sym typeface="Avenir Book"/>
              </a:defRPr>
            </a:pPr>
            <a:r>
              <a:rPr>
                <a:solidFill>
                  <a:srgbClr val="000E55"/>
                </a:solidFill>
              </a:rPr>
              <a:t>Rockefeller interests could not gain unrestricted access to the Eldorado of oil, gas, copper and gold in New Guinea until preparatory steps had been made, which were:</a:t>
            </a:r>
            <a:r>
              <a:t> </a:t>
            </a:r>
            <a:br/>
          </a:p>
        </p:txBody>
      </p:sp>
      <p:pic>
        <p:nvPicPr>
          <p:cNvPr id="158" name="Content Placeholder 3" descr="Content Placeholder 3"/>
          <p:cNvPicPr>
            <a:picLocks noChangeAspect="1"/>
          </p:cNvPicPr>
          <p:nvPr/>
        </p:nvPicPr>
        <p:blipFill>
          <a:blip r:embed="rId2">
            <a:extLst/>
          </a:blip>
          <a:stretch>
            <a:fillRect/>
          </a:stretch>
        </p:blipFill>
        <p:spPr>
          <a:xfrm>
            <a:off x="838200" y="2047707"/>
            <a:ext cx="10515600" cy="302452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61" name="Title 1"/>
          <p:cNvSpPr txBox="1"/>
          <p:nvPr>
            <p:ph type="title"/>
          </p:nvPr>
        </p:nvSpPr>
        <p:spPr>
          <a:xfrm>
            <a:off x="635000" y="682625"/>
            <a:ext cx="10515600" cy="652463"/>
          </a:xfrm>
          <a:prstGeom prst="rect">
            <a:avLst/>
          </a:prstGeom>
        </p:spPr>
        <p:txBody>
          <a:bodyPr anchor="t"/>
          <a:lstStyle>
            <a:lvl1pPr>
              <a:defRPr sz="3000">
                <a:solidFill>
                  <a:srgbClr val="000E54"/>
                </a:solidFill>
                <a:latin typeface="Avenir Heavy"/>
                <a:ea typeface="Avenir Heavy"/>
                <a:cs typeface="Avenir Heavy"/>
                <a:sym typeface="Avenir Heavy"/>
              </a:defRPr>
            </a:lvl1pPr>
          </a:lstStyle>
          <a:p>
            <a:pPr>
              <a:defRPr>
                <a:latin typeface="Avenir Book"/>
                <a:ea typeface="Avenir Book"/>
                <a:cs typeface="Avenir Book"/>
                <a:sym typeface="Avenir Book"/>
              </a:defRPr>
            </a:pPr>
            <a:r>
              <a:rPr>
                <a:latin typeface="Avenir Heavy"/>
                <a:ea typeface="Avenir Heavy"/>
                <a:cs typeface="Avenir Heavy"/>
                <a:sym typeface="Avenir Heavy"/>
              </a:rPr>
              <a:t>Dulles Indonesia Strategy</a:t>
            </a:r>
          </a:p>
        </p:txBody>
      </p:sp>
      <p:sp>
        <p:nvSpPr>
          <p:cNvPr id="162" name="Content Placeholder 2"/>
          <p:cNvSpPr txBox="1"/>
          <p:nvPr>
            <p:ph type="body" idx="1"/>
          </p:nvPr>
        </p:nvSpPr>
        <p:spPr>
          <a:xfrm>
            <a:off x="635000" y="1690688"/>
            <a:ext cx="10822000" cy="3805238"/>
          </a:xfrm>
          <a:prstGeom prst="rect">
            <a:avLst/>
          </a:prstGeom>
        </p:spPr>
        <p:txBody>
          <a:bodyPr/>
          <a:lstStyle/>
          <a:p>
            <a:pPr marL="0" indent="0">
              <a:spcBef>
                <a:spcPts val="0"/>
              </a:spcBef>
              <a:buSzTx/>
              <a:buFontTx/>
              <a:buNone/>
              <a:defRPr sz="3000">
                <a:solidFill>
                  <a:srgbClr val="010E54"/>
                </a:solidFill>
                <a:latin typeface="Avenir Book"/>
                <a:ea typeface="Avenir Book"/>
                <a:cs typeface="Avenir Book"/>
                <a:sym typeface="Avenir Book"/>
              </a:defRPr>
            </a:pPr>
            <a:r>
              <a:t>1. Oust the Dutch colonial power (1950 to 1962)</a:t>
            </a:r>
            <a:endParaRPr sz="2000"/>
          </a:p>
          <a:p>
            <a:pPr marL="0" indent="0">
              <a:spcBef>
                <a:spcPts val="0"/>
              </a:spcBef>
              <a:buSzTx/>
              <a:buFontTx/>
              <a:buNone/>
              <a:defRPr sz="2000">
                <a:solidFill>
                  <a:srgbClr val="010E55"/>
                </a:solidFill>
                <a:latin typeface="Avenir Book"/>
                <a:ea typeface="Avenir Book"/>
                <a:cs typeface="Avenir Book"/>
                <a:sym typeface="Avenir Book"/>
              </a:defRPr>
            </a:pPr>
          </a:p>
          <a:p>
            <a:pPr marL="0" indent="0">
              <a:spcBef>
                <a:spcPts val="0"/>
              </a:spcBef>
              <a:buSzTx/>
              <a:buFontTx/>
              <a:buNone/>
              <a:defRPr sz="3000">
                <a:solidFill>
                  <a:srgbClr val="010E54"/>
                </a:solidFill>
                <a:latin typeface="Avenir Book"/>
                <a:ea typeface="Avenir Book"/>
                <a:cs typeface="Avenir Book"/>
                <a:sym typeface="Avenir Book"/>
              </a:defRPr>
            </a:pPr>
            <a:r>
              <a:t>2. Curb Papuan independence (Hammarskjöld)</a:t>
            </a:r>
            <a:endParaRPr sz="2000"/>
          </a:p>
          <a:p>
            <a:pPr marL="0" indent="0">
              <a:spcBef>
                <a:spcPts val="0"/>
              </a:spcBef>
              <a:buSzTx/>
              <a:buFontTx/>
              <a:buNone/>
              <a:defRPr sz="2000">
                <a:solidFill>
                  <a:srgbClr val="010E55"/>
                </a:solidFill>
                <a:latin typeface="Avenir Book"/>
                <a:ea typeface="Avenir Book"/>
                <a:cs typeface="Avenir Book"/>
                <a:sym typeface="Avenir Book"/>
              </a:defRPr>
            </a:pPr>
          </a:p>
          <a:p>
            <a:pPr marL="0" indent="0">
              <a:spcBef>
                <a:spcPts val="0"/>
              </a:spcBef>
              <a:buSzTx/>
              <a:buFontTx/>
              <a:buNone/>
              <a:defRPr sz="3000">
                <a:solidFill>
                  <a:srgbClr val="010E54"/>
                </a:solidFill>
                <a:latin typeface="Avenir Book"/>
                <a:ea typeface="Avenir Book"/>
                <a:cs typeface="Avenir Book"/>
                <a:sym typeface="Avenir Book"/>
              </a:defRPr>
            </a:pPr>
            <a:r>
              <a:t>3. Sukarno was given control of West New Guinea in 1962 </a:t>
            </a:r>
          </a:p>
          <a:p>
            <a:pPr marL="0" indent="0">
              <a:spcBef>
                <a:spcPts val="0"/>
              </a:spcBef>
              <a:buSzTx/>
              <a:buFontTx/>
              <a:buNone/>
              <a:defRPr sz="3000">
                <a:solidFill>
                  <a:srgbClr val="010E54"/>
                </a:solidFill>
                <a:latin typeface="Avenir Book"/>
                <a:ea typeface="Avenir Book"/>
                <a:cs typeface="Avenir Book"/>
                <a:sym typeface="Avenir Book"/>
              </a:defRPr>
            </a:pPr>
            <a:r>
              <a:t>(but at the same time Dulles was arranging for military regime to replace him, by centralised army command in 1958 and by military coup in 1965-66.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65" name="Title 1"/>
          <p:cNvSpPr txBox="1"/>
          <p:nvPr>
            <p:ph type="title"/>
          </p:nvPr>
        </p:nvSpPr>
        <p:spPr>
          <a:xfrm>
            <a:off x="635000" y="682625"/>
            <a:ext cx="10515600" cy="766763"/>
          </a:xfrm>
          <a:prstGeom prst="rect">
            <a:avLst/>
          </a:prstGeom>
        </p:spPr>
        <p:txBody>
          <a:bodyPr anchor="t"/>
          <a:lstStyle>
            <a:lvl1pPr>
              <a:defRPr sz="3000">
                <a:solidFill>
                  <a:srgbClr val="010E54"/>
                </a:solidFill>
                <a:latin typeface="Avenir Heavy"/>
                <a:ea typeface="Avenir Heavy"/>
                <a:cs typeface="Avenir Heavy"/>
                <a:sym typeface="Avenir Heavy"/>
              </a:defRPr>
            </a:lvl1pPr>
          </a:lstStyle>
          <a:p>
            <a:pPr/>
            <a:r>
              <a:t>The sovereignty dispute of the 1950s</a:t>
            </a:r>
          </a:p>
        </p:txBody>
      </p:sp>
      <p:sp>
        <p:nvSpPr>
          <p:cNvPr id="166" name="Content Placeholder 2"/>
          <p:cNvSpPr txBox="1"/>
          <p:nvPr>
            <p:ph type="body" sz="half" idx="1"/>
          </p:nvPr>
        </p:nvSpPr>
        <p:spPr>
          <a:xfrm>
            <a:off x="635000" y="1685925"/>
            <a:ext cx="11214100" cy="2852738"/>
          </a:xfrm>
          <a:prstGeom prst="rect">
            <a:avLst/>
          </a:prstGeom>
        </p:spPr>
        <p:txBody>
          <a:bodyPr/>
          <a:lstStyle/>
          <a:p>
            <a:pPr marL="0" indent="0">
              <a:spcBef>
                <a:spcPts val="0"/>
              </a:spcBef>
              <a:buSzTx/>
              <a:buNone/>
              <a:defRPr sz="3000" u="sng">
                <a:solidFill>
                  <a:srgbClr val="010053"/>
                </a:solidFill>
                <a:latin typeface="Avenir Book"/>
                <a:ea typeface="Avenir Book"/>
                <a:cs typeface="Avenir Book"/>
                <a:sym typeface="Avenir Book"/>
              </a:defRPr>
            </a:pPr>
            <a:r>
              <a:rPr u="none"/>
              <a:t>Before WW2, Netherlands New Guinea did not have much Dutch rule: only 5% of the territory was under colonial administration.</a:t>
            </a:r>
            <a:endParaRPr sz="2000" u="none"/>
          </a:p>
          <a:p>
            <a:pPr marL="0" indent="0">
              <a:spcBef>
                <a:spcPts val="0"/>
              </a:spcBef>
              <a:buSzTx/>
              <a:buNone/>
              <a:defRPr sz="2000" u="sng">
                <a:solidFill>
                  <a:srgbClr val="010053"/>
                </a:solidFill>
                <a:latin typeface="Avenir Book"/>
                <a:ea typeface="Avenir Book"/>
                <a:cs typeface="Avenir Book"/>
                <a:sym typeface="Avenir Book"/>
              </a:defRPr>
            </a:pPr>
            <a:endParaRPr u="none"/>
          </a:p>
          <a:p>
            <a:pPr marL="0" indent="0">
              <a:spcBef>
                <a:spcPts val="0"/>
              </a:spcBef>
              <a:buSzTx/>
              <a:buNone/>
              <a:defRPr sz="3000">
                <a:solidFill>
                  <a:srgbClr val="010053"/>
                </a:solidFill>
                <a:latin typeface="Avenir Book"/>
                <a:ea typeface="Avenir Book"/>
                <a:cs typeface="Avenir Book"/>
                <a:sym typeface="Avenir Book"/>
              </a:defRPr>
            </a:pPr>
            <a:r>
              <a:t>After WW2, the more the Dutch colonised the territory, the louder the Indonesian call for the Dutch to leave.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69" name="Rectangle 27"/>
          <p:cNvSpPr/>
          <p:nvPr/>
        </p:nvSpPr>
        <p:spPr>
          <a:xfrm flipH="1" rot="10800000">
            <a:off x="41275" y="38100"/>
            <a:ext cx="4092522" cy="6781800"/>
          </a:xfrm>
          <a:prstGeom prst="rect">
            <a:avLst/>
          </a:prstGeom>
          <a:gradFill>
            <a:gsLst>
              <a:gs pos="8000">
                <a:srgbClr val="000000">
                  <a:alpha val="94000"/>
                </a:srgbClr>
              </a:gs>
              <a:gs pos="100000">
                <a:schemeClr val="accent1"/>
              </a:gs>
            </a:gsLst>
            <a:lin ang="2400000"/>
          </a:gradFill>
          <a:ln w="12700">
            <a:miter lim="400000"/>
          </a:ln>
        </p:spPr>
        <p:txBody>
          <a:bodyPr lIns="45719" rIns="45719" anchor="ctr"/>
          <a:lstStyle/>
          <a:p>
            <a:pPr algn="ctr">
              <a:defRPr>
                <a:solidFill>
                  <a:srgbClr val="FFFFFF"/>
                </a:solidFill>
              </a:defRPr>
            </a:pPr>
          </a:p>
        </p:txBody>
      </p:sp>
      <p:sp>
        <p:nvSpPr>
          <p:cNvPr id="170" name="Title 1"/>
          <p:cNvSpPr txBox="1"/>
          <p:nvPr>
            <p:ph type="ctrTitle"/>
          </p:nvPr>
        </p:nvSpPr>
        <p:spPr>
          <a:xfrm>
            <a:off x="327818" y="1732851"/>
            <a:ext cx="3379190" cy="2387601"/>
          </a:xfrm>
          <a:prstGeom prst="rect">
            <a:avLst/>
          </a:prstGeom>
        </p:spPr>
        <p:txBody>
          <a:bodyPr/>
          <a:lstStyle>
            <a:lvl1pPr defTabSz="786384">
              <a:defRPr sz="2580">
                <a:solidFill>
                  <a:srgbClr val="FFFFFF"/>
                </a:solidFill>
                <a:latin typeface="+mn-lt"/>
                <a:ea typeface="+mn-ea"/>
                <a:cs typeface="+mn-cs"/>
                <a:sym typeface="Calibri"/>
              </a:defRPr>
            </a:lvl1pPr>
          </a:lstStyle>
          <a:p>
            <a:pPr/>
            <a:r>
              <a:t>Joseph Luns (Dutch foreign minister) faced one sovereignty dispute with Indonesia, and another with Rockefeller mining interests</a:t>
            </a:r>
          </a:p>
        </p:txBody>
      </p:sp>
      <p:sp>
        <p:nvSpPr>
          <p:cNvPr id="171" name="LIE 1: The territory was worthless … it had lots of water and timber but no oil, gas, or minerals."/>
          <p:cNvSpPr txBox="1"/>
          <p:nvPr/>
        </p:nvSpPr>
        <p:spPr>
          <a:xfrm>
            <a:off x="4363666" y="1377251"/>
            <a:ext cx="7326157" cy="15494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377950">
              <a:lnSpc>
                <a:spcPct val="90000"/>
              </a:lnSpc>
              <a:defRPr sz="3000">
                <a:solidFill>
                  <a:srgbClr val="010E54"/>
                </a:solidFill>
                <a:latin typeface="Avenir Book"/>
                <a:ea typeface="Avenir Book"/>
                <a:cs typeface="Avenir Book"/>
                <a:sym typeface="Avenir Book"/>
              </a:defRPr>
            </a:lvl1pPr>
          </a:lstStyle>
          <a:p>
            <a:pPr/>
            <a:r>
              <a:t>LIE 1: The territory was worthless … it had lots of water and timber but no oil, gas, or minerals. </a:t>
            </a:r>
          </a:p>
        </p:txBody>
      </p:sp>
      <p:sp>
        <p:nvSpPr>
          <p:cNvPr id="172" name="LIE 2: The disappearance of Michael Rockefeller meant that Papuans were incapable of modern government."/>
          <p:cNvSpPr txBox="1"/>
          <p:nvPr/>
        </p:nvSpPr>
        <p:spPr>
          <a:xfrm>
            <a:off x="4363666" y="3216370"/>
            <a:ext cx="7326157" cy="15494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377950">
              <a:lnSpc>
                <a:spcPct val="90000"/>
              </a:lnSpc>
              <a:spcBef>
                <a:spcPts val="1300"/>
              </a:spcBef>
              <a:defRPr sz="3000">
                <a:solidFill>
                  <a:srgbClr val="010E54"/>
                </a:solidFill>
                <a:latin typeface="Avenir Book"/>
                <a:ea typeface="Avenir Book"/>
                <a:cs typeface="Avenir Book"/>
                <a:sym typeface="Avenir Book"/>
              </a:defRPr>
            </a:lvl1pPr>
          </a:lstStyle>
          <a:p>
            <a:pPr/>
            <a:r>
              <a:t>LIE 2: The disappearance of Michael Rockefeller meant that Papuans were incapable of modern government.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75" name="Title 1"/>
          <p:cNvSpPr txBox="1"/>
          <p:nvPr>
            <p:ph type="title"/>
          </p:nvPr>
        </p:nvSpPr>
        <p:spPr>
          <a:xfrm>
            <a:off x="636820" y="682625"/>
            <a:ext cx="10920180" cy="715963"/>
          </a:xfrm>
          <a:prstGeom prst="rect">
            <a:avLst/>
          </a:prstGeom>
        </p:spPr>
        <p:txBody>
          <a:bodyPr anchor="t"/>
          <a:lstStyle>
            <a:lvl1pPr>
              <a:defRPr sz="3000">
                <a:solidFill>
                  <a:srgbClr val="010E54"/>
                </a:solidFill>
                <a:latin typeface="Avenir Heavy"/>
                <a:ea typeface="Avenir Heavy"/>
                <a:cs typeface="Avenir Heavy"/>
                <a:sym typeface="Avenir Heavy"/>
              </a:defRPr>
            </a:lvl1pPr>
          </a:lstStyle>
          <a:p>
            <a:pPr/>
            <a:r>
              <a:t>Dulles upgrades sovereignty dispute to Cold War crisis</a:t>
            </a:r>
          </a:p>
        </p:txBody>
      </p:sp>
      <p:sp>
        <p:nvSpPr>
          <p:cNvPr id="176" name="Title 1"/>
          <p:cNvSpPr txBox="1"/>
          <p:nvPr/>
        </p:nvSpPr>
        <p:spPr>
          <a:xfrm>
            <a:off x="638407" y="1683544"/>
            <a:ext cx="10920181" cy="272343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749808">
              <a:lnSpc>
                <a:spcPct val="90000"/>
              </a:lnSpc>
              <a:defRPr sz="2460">
                <a:solidFill>
                  <a:srgbClr val="010E54"/>
                </a:solidFill>
                <a:latin typeface="Avenir Book"/>
                <a:ea typeface="Avenir Book"/>
                <a:cs typeface="Avenir Book"/>
                <a:sym typeface="Avenir Book"/>
              </a:defRPr>
            </a:pPr>
            <a:r>
              <a:t>In 1960, just before President Kennedy is inaugurated, General Nasution (head of Indonesian army) flies to Moscow for huge arms deal of ships and planes to oust the Dutch from West New Guinea.</a:t>
            </a:r>
            <a:endParaRPr sz="1640"/>
          </a:p>
          <a:p>
            <a:pPr defTabSz="749808">
              <a:lnSpc>
                <a:spcPct val="90000"/>
              </a:lnSpc>
              <a:defRPr sz="1640">
                <a:solidFill>
                  <a:srgbClr val="010E54"/>
                </a:solidFill>
                <a:latin typeface="Avenir Book"/>
                <a:ea typeface="Avenir Book"/>
                <a:cs typeface="Avenir Book"/>
                <a:sym typeface="Avenir Book"/>
              </a:defRPr>
            </a:pPr>
          </a:p>
          <a:p>
            <a:pPr defTabSz="1093469">
              <a:lnSpc>
                <a:spcPct val="90000"/>
              </a:lnSpc>
              <a:spcBef>
                <a:spcPts val="1000"/>
              </a:spcBef>
              <a:defRPr sz="2460">
                <a:solidFill>
                  <a:srgbClr val="010E54"/>
                </a:solidFill>
                <a:latin typeface="Avenir Book"/>
                <a:ea typeface="Avenir Book"/>
                <a:cs typeface="Avenir Book"/>
                <a:sym typeface="Avenir Book"/>
              </a:defRPr>
            </a:pPr>
            <a:r>
              <a:t>President Kennedy wants to avoid being caught between Soviet Union support for Indonesia and US commitment to support Netherlands as NATO ally (North Atlantic Treaty Alliance). China also supported Indonesia.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79" name="Rectangle 11"/>
          <p:cNvSpPr/>
          <p:nvPr/>
        </p:nvSpPr>
        <p:spPr>
          <a:xfrm flipH="1" rot="5400000">
            <a:off x="-1251334" y="1327531"/>
            <a:ext cx="6781801" cy="42029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80"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p>
        </p:txBody>
      </p:sp>
      <p:sp>
        <p:nvSpPr>
          <p:cNvPr id="181" name="Title 1"/>
          <p:cNvSpPr txBox="1"/>
          <p:nvPr>
            <p:ph type="title"/>
          </p:nvPr>
        </p:nvSpPr>
        <p:spPr>
          <a:xfrm>
            <a:off x="120647" y="2539479"/>
            <a:ext cx="4037838" cy="1542411"/>
          </a:xfrm>
          <a:prstGeom prst="rect">
            <a:avLst/>
          </a:prstGeom>
        </p:spPr>
        <p:txBody>
          <a:bodyPr anchor="t"/>
          <a:lstStyle/>
          <a:p>
            <a:pPr algn="ctr">
              <a:defRPr sz="3000">
                <a:solidFill>
                  <a:srgbClr val="FFFFFF"/>
                </a:solidFill>
                <a:latin typeface="+mn-lt"/>
                <a:ea typeface="+mn-ea"/>
                <a:cs typeface="+mn-cs"/>
                <a:sym typeface="Calibri"/>
              </a:defRPr>
            </a:pPr>
            <a:r>
              <a:t>Kennedy quietly </a:t>
            </a:r>
          </a:p>
          <a:p>
            <a:pPr algn="ctr">
              <a:defRPr sz="3000">
                <a:solidFill>
                  <a:srgbClr val="FFFFFF"/>
                </a:solidFill>
                <a:latin typeface="+mn-lt"/>
                <a:ea typeface="+mn-ea"/>
                <a:cs typeface="+mn-cs"/>
                <a:sym typeface="Calibri"/>
              </a:defRPr>
            </a:pPr>
            <a:r>
              <a:t>meets UN Sec-General Dag Hammarskjöld </a:t>
            </a:r>
          </a:p>
        </p:txBody>
      </p:sp>
      <p:sp>
        <p:nvSpPr>
          <p:cNvPr id="182" name="Content Placeholder 2"/>
          <p:cNvSpPr txBox="1"/>
          <p:nvPr>
            <p:ph type="body" idx="1"/>
          </p:nvPr>
        </p:nvSpPr>
        <p:spPr>
          <a:xfrm>
            <a:off x="4403065" y="691515"/>
            <a:ext cx="7725692" cy="5546048"/>
          </a:xfrm>
          <a:prstGeom prst="rect">
            <a:avLst/>
          </a:prstGeom>
        </p:spPr>
        <p:txBody>
          <a:bodyPr anchor="ctr"/>
          <a:lstStyle/>
          <a:p>
            <a:pPr marL="0" indent="0" defTabSz="841247">
              <a:spcBef>
                <a:spcPts val="0"/>
              </a:spcBef>
              <a:buSzTx/>
              <a:buFontTx/>
              <a:buNone/>
              <a:defRPr sz="2760">
                <a:solidFill>
                  <a:srgbClr val="010E54"/>
                </a:solidFill>
                <a:latin typeface="Avenir Heavy"/>
                <a:ea typeface="Avenir Heavy"/>
                <a:cs typeface="Avenir Heavy"/>
                <a:sym typeface="Avenir Heavy"/>
              </a:defRPr>
            </a:pPr>
            <a:r>
              <a:t>28 APRIL 1961</a:t>
            </a:r>
          </a:p>
          <a:p>
            <a:pPr marL="0" indent="0" defTabSz="841247">
              <a:spcBef>
                <a:spcPts val="0"/>
              </a:spcBef>
              <a:buSzTx/>
              <a:buFontTx/>
              <a:buNone/>
              <a:defRPr sz="2760">
                <a:solidFill>
                  <a:srgbClr val="010E54"/>
                </a:solidFill>
                <a:latin typeface="Avenir Heavy"/>
                <a:ea typeface="Avenir Heavy"/>
                <a:cs typeface="Avenir Heavy"/>
                <a:sym typeface="Avenir Heavy"/>
              </a:defRPr>
            </a:pPr>
          </a:p>
          <a:p>
            <a:pPr marL="0" indent="0" defTabSz="841247">
              <a:spcBef>
                <a:spcPts val="0"/>
              </a:spcBef>
              <a:buSzTx/>
              <a:buFontTx/>
              <a:buNone/>
              <a:defRPr sz="2760">
                <a:solidFill>
                  <a:srgbClr val="010E54"/>
                </a:solidFill>
                <a:latin typeface="Avenir Book"/>
                <a:ea typeface="Avenir Book"/>
                <a:cs typeface="Avenir Book"/>
                <a:sym typeface="Avenir Book"/>
              </a:defRPr>
            </a:pPr>
            <a:r>
              <a:t>Kennedy and Hammarskjöld meet in presidential suite of Waldorf Astoria Towers in New York. </a:t>
            </a:r>
            <a:endParaRPr sz="1840"/>
          </a:p>
          <a:p>
            <a:pPr marL="0" indent="0" defTabSz="841247">
              <a:spcBef>
                <a:spcPts val="0"/>
              </a:spcBef>
              <a:buSzTx/>
              <a:buFontTx/>
              <a:buNone/>
              <a:defRPr sz="1840">
                <a:solidFill>
                  <a:srgbClr val="010E54"/>
                </a:solidFill>
                <a:latin typeface="Avenir Book"/>
                <a:ea typeface="Avenir Book"/>
                <a:cs typeface="Avenir Book"/>
                <a:sym typeface="Avenir Book"/>
              </a:defRPr>
            </a:pPr>
          </a:p>
          <a:p>
            <a:pPr marL="0" indent="0" defTabSz="841247">
              <a:spcBef>
                <a:spcPts val="0"/>
              </a:spcBef>
              <a:buSzTx/>
              <a:buFontTx/>
              <a:buNone/>
              <a:defRPr sz="2760">
                <a:solidFill>
                  <a:srgbClr val="010E54"/>
                </a:solidFill>
                <a:latin typeface="Avenir Book"/>
                <a:ea typeface="Avenir Book"/>
                <a:cs typeface="Avenir Book"/>
                <a:sym typeface="Avenir Book"/>
              </a:defRPr>
            </a:pPr>
            <a:r>
              <a:t>Hammarskjöld will use the same ‘independence package’ (OPEX) for Papuan people that he has been implementing in Africa.</a:t>
            </a:r>
            <a:r>
              <a:rPr sz="1840"/>
              <a:t> </a:t>
            </a:r>
            <a:endParaRPr sz="1840"/>
          </a:p>
          <a:p>
            <a:pPr marL="0" indent="0" defTabSz="841247">
              <a:spcBef>
                <a:spcPts val="0"/>
              </a:spcBef>
              <a:buSzTx/>
              <a:buFontTx/>
              <a:buNone/>
              <a:defRPr sz="1840">
                <a:solidFill>
                  <a:srgbClr val="010E54"/>
                </a:solidFill>
                <a:latin typeface="Avenir Book"/>
                <a:ea typeface="Avenir Book"/>
                <a:cs typeface="Avenir Book"/>
                <a:sym typeface="Avenir Book"/>
              </a:defRPr>
            </a:pPr>
          </a:p>
          <a:p>
            <a:pPr marL="0" indent="0" defTabSz="841247">
              <a:spcBef>
                <a:spcPts val="0"/>
              </a:spcBef>
              <a:buSzTx/>
              <a:buFontTx/>
              <a:buNone/>
              <a:defRPr sz="2760">
                <a:solidFill>
                  <a:srgbClr val="010E54"/>
                </a:solidFill>
                <a:latin typeface="Avenir Book"/>
                <a:ea typeface="Avenir Book"/>
                <a:cs typeface="Avenir Book"/>
                <a:sym typeface="Avenir Book"/>
              </a:defRPr>
            </a:pPr>
            <a:r>
              <a:t>UN will intervene in the sovereignty dispute to grant independence for the Papuan people at </a:t>
            </a:r>
          </a:p>
          <a:p>
            <a:pPr marL="0" indent="0" defTabSz="841247">
              <a:spcBef>
                <a:spcPts val="0"/>
              </a:spcBef>
              <a:buSzTx/>
              <a:buFontTx/>
              <a:buNone/>
              <a:defRPr sz="2760">
                <a:solidFill>
                  <a:srgbClr val="010E54"/>
                </a:solidFill>
                <a:latin typeface="Avenir Book"/>
                <a:ea typeface="Avenir Book"/>
                <a:cs typeface="Avenir Book"/>
                <a:sym typeface="Avenir Book"/>
              </a:defRPr>
            </a:pPr>
            <a:r>
              <a:t>the 1961 UN General Assembly.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85" name="Rectangle 11"/>
          <p:cNvSpPr/>
          <p:nvPr/>
        </p:nvSpPr>
        <p:spPr>
          <a:xfrm flipH="1" rot="5400000">
            <a:off x="-1333884" y="1410081"/>
            <a:ext cx="6781801" cy="40378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86"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p>
        </p:txBody>
      </p:sp>
      <p:sp>
        <p:nvSpPr>
          <p:cNvPr id="187" name="Title 1"/>
          <p:cNvSpPr txBox="1"/>
          <p:nvPr>
            <p:ph type="title"/>
          </p:nvPr>
        </p:nvSpPr>
        <p:spPr>
          <a:xfrm>
            <a:off x="418233" y="2534323"/>
            <a:ext cx="3201367" cy="1203098"/>
          </a:xfrm>
          <a:prstGeom prst="rect">
            <a:avLst/>
          </a:prstGeom>
        </p:spPr>
        <p:txBody>
          <a:bodyPr anchor="t"/>
          <a:lstStyle>
            <a:lvl1pPr algn="ctr">
              <a:defRPr sz="4000">
                <a:solidFill>
                  <a:srgbClr val="FFFFFF"/>
                </a:solidFill>
                <a:latin typeface="+mn-lt"/>
                <a:ea typeface="+mn-ea"/>
                <a:cs typeface="+mn-cs"/>
                <a:sym typeface="Calibri"/>
              </a:defRPr>
            </a:lvl1pPr>
          </a:lstStyle>
          <a:p>
            <a:pPr/>
            <a:r>
              <a:t>George Ivan Smith </a:t>
            </a:r>
          </a:p>
        </p:txBody>
      </p:sp>
      <p:sp>
        <p:nvSpPr>
          <p:cNvPr id="188" name="Content Placeholder 2"/>
          <p:cNvSpPr txBox="1"/>
          <p:nvPr>
            <p:ph type="body" idx="1"/>
          </p:nvPr>
        </p:nvSpPr>
        <p:spPr>
          <a:xfrm>
            <a:off x="4405446" y="691515"/>
            <a:ext cx="7914248" cy="5546048"/>
          </a:xfrm>
          <a:prstGeom prst="rect">
            <a:avLst/>
          </a:prstGeom>
        </p:spPr>
        <p:txBody>
          <a:bodyPr/>
          <a:lstStyle/>
          <a:p>
            <a:pPr marL="0" indent="0">
              <a:spcBef>
                <a:spcPts val="0"/>
              </a:spcBef>
              <a:buSzTx/>
              <a:buFontTx/>
              <a:buNone/>
              <a:defRPr sz="3000">
                <a:solidFill>
                  <a:srgbClr val="010E54"/>
                </a:solidFill>
                <a:latin typeface="Avenir Book"/>
                <a:ea typeface="Avenir Book"/>
                <a:cs typeface="Avenir Book"/>
                <a:sym typeface="Avenir Book"/>
              </a:defRPr>
            </a:pPr>
            <a:r>
              <a:t>I interviewed Hammarskjöld’s assistant, George Ivan Smith, in the UK in 1982. </a:t>
            </a:r>
            <a:endParaRPr sz="2000"/>
          </a:p>
          <a:p>
            <a:pPr marL="0" indent="0">
              <a:spcBef>
                <a:spcPts val="0"/>
              </a:spcBef>
              <a:buSzTx/>
              <a:buFontTx/>
              <a:buNone/>
              <a:defRPr sz="2000">
                <a:solidFill>
                  <a:srgbClr val="010E54"/>
                </a:solidFill>
                <a:latin typeface="Avenir Book"/>
                <a:ea typeface="Avenir Book"/>
                <a:cs typeface="Avenir Book"/>
                <a:sym typeface="Avenir Book"/>
              </a:defRPr>
            </a:pPr>
          </a:p>
          <a:p>
            <a:pPr marL="0" indent="0">
              <a:spcBef>
                <a:spcPts val="0"/>
              </a:spcBef>
              <a:buSzTx/>
              <a:buFontTx/>
              <a:buNone/>
              <a:defRPr sz="3000">
                <a:solidFill>
                  <a:srgbClr val="010E54"/>
                </a:solidFill>
                <a:latin typeface="Avenir Book"/>
                <a:ea typeface="Avenir Book"/>
                <a:cs typeface="Avenir Book"/>
                <a:sym typeface="Avenir Book"/>
              </a:defRPr>
            </a:pPr>
            <a:r>
              <a:t>He explained Hammarskjöld’s plan to </a:t>
            </a:r>
          </a:p>
          <a:p>
            <a:pPr marL="0" indent="0">
              <a:spcBef>
                <a:spcPts val="0"/>
              </a:spcBef>
              <a:buSzTx/>
              <a:buFontTx/>
              <a:buNone/>
              <a:defRPr sz="3000">
                <a:solidFill>
                  <a:srgbClr val="010E54"/>
                </a:solidFill>
                <a:latin typeface="Avenir Book"/>
                <a:ea typeface="Avenir Book"/>
                <a:cs typeface="Avenir Book"/>
                <a:sym typeface="Avenir Book"/>
              </a:defRPr>
            </a:pPr>
            <a:r>
              <a:t>solve the sovereignty dispute which </a:t>
            </a:r>
          </a:p>
          <a:p>
            <a:pPr marL="0" indent="0">
              <a:spcBef>
                <a:spcPts val="0"/>
              </a:spcBef>
              <a:buSzTx/>
              <a:buFontTx/>
              <a:buNone/>
              <a:defRPr sz="3000">
                <a:solidFill>
                  <a:srgbClr val="010E54"/>
                </a:solidFill>
                <a:latin typeface="Avenir Book"/>
                <a:ea typeface="Avenir Book"/>
                <a:cs typeface="Avenir Book"/>
                <a:sym typeface="Avenir Book"/>
              </a:defRPr>
            </a:pPr>
            <a:r>
              <a:t>had become a Cold War crisis.</a:t>
            </a:r>
            <a:r>
              <a:rPr sz="2000"/>
              <a:t>   </a:t>
            </a:r>
            <a:endParaRPr sz="2000"/>
          </a:p>
          <a:p>
            <a:pPr marL="0" indent="0">
              <a:spcBef>
                <a:spcPts val="0"/>
              </a:spcBef>
              <a:buSzTx/>
              <a:buFontTx/>
              <a:buNone/>
              <a:defRPr sz="2000">
                <a:solidFill>
                  <a:srgbClr val="010E54"/>
                </a:solidFill>
                <a:latin typeface="Avenir Book"/>
                <a:ea typeface="Avenir Book"/>
                <a:cs typeface="Avenir Book"/>
                <a:sym typeface="Avenir Book"/>
              </a:defRPr>
            </a:pPr>
          </a:p>
          <a:p>
            <a:pPr marL="0" indent="0">
              <a:spcBef>
                <a:spcPts val="0"/>
              </a:spcBef>
              <a:buSzTx/>
              <a:buFontTx/>
              <a:buNone/>
              <a:defRPr sz="3000">
                <a:solidFill>
                  <a:srgbClr val="010E54"/>
                </a:solidFill>
                <a:latin typeface="Avenir Book"/>
                <a:ea typeface="Avenir Book"/>
                <a:cs typeface="Avenir Book"/>
                <a:sym typeface="Avenir Book"/>
              </a:defRPr>
            </a:pPr>
            <a:r>
              <a:t>He said the New Guinea crisis was more important to Hammarskjöld than anything else. However, before the 1961 General Assembly Hammarskjöld had to visit the Congo where a problem had erupted.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91" name="Title 1"/>
          <p:cNvSpPr txBox="1"/>
          <p:nvPr>
            <p:ph type="title"/>
          </p:nvPr>
        </p:nvSpPr>
        <p:spPr>
          <a:xfrm>
            <a:off x="838200" y="682625"/>
            <a:ext cx="10515600" cy="728663"/>
          </a:xfrm>
          <a:prstGeom prst="rect">
            <a:avLst/>
          </a:prstGeom>
        </p:spPr>
        <p:txBody>
          <a:bodyPr anchor="t"/>
          <a:lstStyle>
            <a:lvl1pPr>
              <a:defRPr sz="3000">
                <a:solidFill>
                  <a:srgbClr val="010E54"/>
                </a:solidFill>
                <a:latin typeface="Avenir Heavy"/>
                <a:ea typeface="Avenir Heavy"/>
                <a:cs typeface="Avenir Heavy"/>
                <a:sym typeface="Avenir Heavy"/>
              </a:defRPr>
            </a:lvl1pPr>
          </a:lstStyle>
          <a:p>
            <a:pPr/>
            <a:r>
              <a:t>Dulles bad record in the Congo</a:t>
            </a:r>
          </a:p>
        </p:txBody>
      </p:sp>
      <p:sp>
        <p:nvSpPr>
          <p:cNvPr id="192" name="Content Placeholder 2"/>
          <p:cNvSpPr txBox="1"/>
          <p:nvPr>
            <p:ph type="body" idx="1"/>
          </p:nvPr>
        </p:nvSpPr>
        <p:spPr>
          <a:xfrm>
            <a:off x="838200" y="1694656"/>
            <a:ext cx="10515600" cy="4351339"/>
          </a:xfrm>
          <a:prstGeom prst="rect">
            <a:avLst/>
          </a:prstGeom>
        </p:spPr>
        <p:txBody>
          <a:bodyPr/>
          <a:lstStyle/>
          <a:p>
            <a:pPr marL="0" indent="0" defTabSz="612648">
              <a:spcBef>
                <a:spcPts val="0"/>
              </a:spcBef>
              <a:buSzTx/>
              <a:buFontTx/>
              <a:buNone/>
              <a:defRPr sz="2010">
                <a:solidFill>
                  <a:srgbClr val="010E54"/>
                </a:solidFill>
                <a:latin typeface="Avenir Book"/>
                <a:ea typeface="Avenir Book"/>
                <a:cs typeface="Avenir Book"/>
                <a:sym typeface="Avenir Book"/>
              </a:defRPr>
            </a:pPr>
            <a:r>
              <a:t>Hammarskjöld went to the Congo in September 1961 because of unrest after </a:t>
            </a:r>
          </a:p>
          <a:p>
            <a:pPr marL="0" indent="0" defTabSz="612648">
              <a:spcBef>
                <a:spcPts val="0"/>
              </a:spcBef>
              <a:buSzTx/>
              <a:buFontTx/>
              <a:buNone/>
              <a:defRPr sz="2010">
                <a:solidFill>
                  <a:srgbClr val="010E54"/>
                </a:solidFill>
                <a:latin typeface="Avenir Book"/>
                <a:ea typeface="Avenir Book"/>
                <a:cs typeface="Avenir Book"/>
                <a:sym typeface="Avenir Book"/>
              </a:defRPr>
            </a:pPr>
            <a:r>
              <a:t>Congo’s first president Patrice Lumumba was killed.</a:t>
            </a:r>
            <a:r>
              <a:rPr sz="1340"/>
              <a:t> </a:t>
            </a:r>
            <a:endParaRPr sz="1340"/>
          </a:p>
          <a:p>
            <a:pPr marL="0" indent="0" defTabSz="612648">
              <a:spcBef>
                <a:spcPts val="0"/>
              </a:spcBef>
              <a:buSzTx/>
              <a:buFontTx/>
              <a:buNone/>
              <a:defRPr sz="1340">
                <a:solidFill>
                  <a:srgbClr val="010E54"/>
                </a:solidFill>
                <a:latin typeface="Avenir Book"/>
                <a:ea typeface="Avenir Book"/>
                <a:cs typeface="Avenir Book"/>
                <a:sym typeface="Avenir Book"/>
              </a:defRPr>
            </a:pPr>
          </a:p>
          <a:p>
            <a:pPr marL="0" indent="0" defTabSz="612648">
              <a:spcBef>
                <a:spcPts val="0"/>
              </a:spcBef>
              <a:buSzTx/>
              <a:buFontTx/>
              <a:buNone/>
              <a:defRPr sz="2010">
                <a:solidFill>
                  <a:srgbClr val="010E54"/>
                </a:solidFill>
                <a:latin typeface="Avenir Book"/>
                <a:ea typeface="Avenir Book"/>
                <a:cs typeface="Avenir Book"/>
                <a:sym typeface="Avenir Book"/>
              </a:defRPr>
            </a:pPr>
            <a:r>
              <a:t>The US Senate in 1975, under Senator Church, investigated the death of Lumumba and </a:t>
            </a:r>
          </a:p>
          <a:p>
            <a:pPr marL="0" indent="0" defTabSz="612648">
              <a:spcBef>
                <a:spcPts val="0"/>
              </a:spcBef>
              <a:buSzTx/>
              <a:buFontTx/>
              <a:buNone/>
              <a:defRPr sz="2010">
                <a:solidFill>
                  <a:srgbClr val="010E54"/>
                </a:solidFill>
                <a:latin typeface="Avenir Book"/>
                <a:ea typeface="Avenir Book"/>
                <a:cs typeface="Avenir Book"/>
                <a:sym typeface="Avenir Book"/>
              </a:defRPr>
            </a:pPr>
            <a:r>
              <a:t>found Allen Dulles had primary responsibility for his death.</a:t>
            </a:r>
            <a:endParaRPr sz="1340"/>
          </a:p>
          <a:p>
            <a:pPr marL="0" indent="0" defTabSz="612648">
              <a:spcBef>
                <a:spcPts val="0"/>
              </a:spcBef>
              <a:buSzTx/>
              <a:buFontTx/>
              <a:buNone/>
              <a:defRPr sz="1340" u="sng">
                <a:solidFill>
                  <a:srgbClr val="010E54"/>
                </a:solidFill>
                <a:latin typeface="Avenir Book"/>
                <a:ea typeface="Avenir Book"/>
                <a:cs typeface="Avenir Book"/>
                <a:sym typeface="Avenir Book"/>
              </a:defRPr>
            </a:pPr>
            <a:endParaRPr u="none"/>
          </a:p>
          <a:p>
            <a:pPr marL="0" indent="0" defTabSz="612648">
              <a:spcBef>
                <a:spcPts val="0"/>
              </a:spcBef>
              <a:buSzTx/>
              <a:buFontTx/>
              <a:buNone/>
              <a:defRPr sz="2010">
                <a:solidFill>
                  <a:srgbClr val="010E54"/>
                </a:solidFill>
                <a:latin typeface="Avenir Book"/>
                <a:ea typeface="Avenir Book"/>
                <a:cs typeface="Avenir Book"/>
                <a:sym typeface="Avenir Book"/>
              </a:defRPr>
            </a:pPr>
            <a:r>
              <a:t>Allen Dulles was also involved in the death of Dag Hammarskjöld, according to </a:t>
            </a:r>
          </a:p>
          <a:p>
            <a:pPr marL="0" indent="0" defTabSz="612648">
              <a:spcBef>
                <a:spcPts val="0"/>
              </a:spcBef>
              <a:buSzTx/>
              <a:buFontTx/>
              <a:buNone/>
              <a:defRPr sz="2010">
                <a:solidFill>
                  <a:srgbClr val="010E54"/>
                </a:solidFill>
                <a:latin typeface="Avenir Book"/>
                <a:ea typeface="Avenir Book"/>
                <a:cs typeface="Avenir Book"/>
                <a:sym typeface="Avenir Book"/>
              </a:defRPr>
            </a:pPr>
            <a:r>
              <a:t>documents recovered by Bishop Tutu.</a:t>
            </a:r>
            <a:endParaRPr sz="1340"/>
          </a:p>
          <a:p>
            <a:pPr marL="0" indent="0" defTabSz="612648">
              <a:spcBef>
                <a:spcPts val="0"/>
              </a:spcBef>
              <a:buSzTx/>
              <a:buFontTx/>
              <a:buNone/>
              <a:defRPr sz="1340">
                <a:solidFill>
                  <a:srgbClr val="010E54"/>
                </a:solidFill>
                <a:latin typeface="Avenir Book"/>
                <a:ea typeface="Avenir Book"/>
                <a:cs typeface="Avenir Book"/>
                <a:sym typeface="Avenir Book"/>
              </a:defRPr>
            </a:pPr>
          </a:p>
          <a:p>
            <a:pPr marL="0" indent="0" defTabSz="612648">
              <a:spcBef>
                <a:spcPts val="0"/>
              </a:spcBef>
              <a:buSzTx/>
              <a:buFontTx/>
              <a:buNone/>
              <a:defRPr sz="2010">
                <a:solidFill>
                  <a:srgbClr val="010E54"/>
                </a:solidFill>
                <a:latin typeface="Avenir Book"/>
                <a:ea typeface="Avenir Book"/>
                <a:cs typeface="Avenir Book"/>
                <a:sym typeface="Avenir Book"/>
              </a:defRPr>
            </a:pPr>
            <a:r>
              <a:t>UN investigation into the death of Hammarskjöld has not yet taken into account </a:t>
            </a:r>
          </a:p>
          <a:p>
            <a:pPr marL="0" indent="0" defTabSz="612648">
              <a:spcBef>
                <a:spcPts val="0"/>
              </a:spcBef>
              <a:buSzTx/>
              <a:buFontTx/>
              <a:buNone/>
              <a:defRPr sz="2010">
                <a:solidFill>
                  <a:srgbClr val="010E54"/>
                </a:solidFill>
                <a:latin typeface="Avenir Book"/>
                <a:ea typeface="Avenir Book"/>
                <a:cs typeface="Avenir Book"/>
                <a:sym typeface="Avenir Book"/>
              </a:defRPr>
            </a:pPr>
            <a:r>
              <a:t>Allen Dulles’ additional motive for wanting Hammarskjöld removed. </a:t>
            </a:r>
            <a:endParaRPr sz="1340"/>
          </a:p>
          <a:p>
            <a:pPr marL="0" indent="0" defTabSz="612648">
              <a:spcBef>
                <a:spcPts val="0"/>
              </a:spcBef>
              <a:buSzTx/>
              <a:buFontTx/>
              <a:buNone/>
              <a:defRPr sz="1340">
                <a:solidFill>
                  <a:srgbClr val="010E54"/>
                </a:solidFill>
                <a:latin typeface="Avenir Book"/>
                <a:ea typeface="Avenir Book"/>
                <a:cs typeface="Avenir Book"/>
                <a:sym typeface="Avenir Book"/>
              </a:defRPr>
            </a:pPr>
          </a:p>
          <a:p>
            <a:pPr marL="0" indent="0" defTabSz="612648">
              <a:spcBef>
                <a:spcPts val="0"/>
              </a:spcBef>
              <a:buSzTx/>
              <a:buFontTx/>
              <a:buNone/>
              <a:defRPr i="1" sz="2010">
                <a:solidFill>
                  <a:srgbClr val="010E54"/>
                </a:solidFill>
                <a:latin typeface="Avenir Heavy"/>
                <a:ea typeface="Avenir Heavy"/>
                <a:cs typeface="Avenir Heavy"/>
                <a:sym typeface="Avenir Heavy"/>
              </a:defRPr>
            </a:pPr>
            <a:r>
              <a:rPr i="0"/>
              <a:t>JFK vs Allen Dulles: Battleground Indonesia</a:t>
            </a:r>
            <a:r>
              <a:t> </a:t>
            </a:r>
            <a:r>
              <a:rPr i="0">
                <a:latin typeface="Avenir Book"/>
                <a:ea typeface="Avenir Book"/>
                <a:cs typeface="Avenir Book"/>
                <a:sym typeface="Avenir Book"/>
              </a:rPr>
              <a:t>shows Dulles’</a:t>
            </a:r>
            <a:r>
              <a:rPr i="0">
                <a:latin typeface="Avenir Book Oblique"/>
                <a:ea typeface="Avenir Book Oblique"/>
                <a:cs typeface="Avenir Book Oblique"/>
                <a:sym typeface="Avenir Book Oblique"/>
              </a:rPr>
              <a:t> </a:t>
            </a:r>
            <a:r>
              <a:rPr i="0">
                <a:latin typeface="Avenir Book"/>
                <a:ea typeface="Avenir Book"/>
                <a:cs typeface="Avenir Book"/>
                <a:sym typeface="Avenir Book"/>
              </a:rPr>
              <a:t>motive in Southeast Asia </a:t>
            </a:r>
            <a:endParaRPr i="0">
              <a:latin typeface="Avenir Book"/>
              <a:ea typeface="Avenir Book"/>
              <a:cs typeface="Avenir Book"/>
              <a:sym typeface="Avenir Book"/>
            </a:endParaRPr>
          </a:p>
          <a:p>
            <a:pPr marL="0" indent="0" defTabSz="612648">
              <a:spcBef>
                <a:spcPts val="0"/>
              </a:spcBef>
              <a:buSzTx/>
              <a:buFontTx/>
              <a:buNone/>
              <a:defRPr i="1" sz="2010">
                <a:solidFill>
                  <a:srgbClr val="010E54"/>
                </a:solidFill>
                <a:latin typeface="Avenir Heavy"/>
                <a:ea typeface="Avenir Heavy"/>
                <a:cs typeface="Avenir Heavy"/>
                <a:sym typeface="Avenir Heavy"/>
              </a:defRPr>
            </a:pPr>
            <a:r>
              <a:rPr i="0">
                <a:latin typeface="Avenir Book"/>
                <a:ea typeface="Avenir Book"/>
                <a:cs typeface="Avenir Book"/>
                <a:sym typeface="Avenir Book"/>
              </a:rPr>
              <a:t>far exceeds anything else …. the Cold War struggle there mirrored the clash which </a:t>
            </a:r>
            <a:endParaRPr i="0">
              <a:latin typeface="Avenir Book"/>
              <a:ea typeface="Avenir Book"/>
              <a:cs typeface="Avenir Book"/>
              <a:sym typeface="Avenir Book"/>
            </a:endParaRPr>
          </a:p>
          <a:p>
            <a:pPr marL="0" indent="0" defTabSz="612648">
              <a:spcBef>
                <a:spcPts val="0"/>
              </a:spcBef>
              <a:buSzTx/>
              <a:buFontTx/>
              <a:buNone/>
              <a:defRPr i="1" sz="2010">
                <a:solidFill>
                  <a:srgbClr val="010E54"/>
                </a:solidFill>
                <a:latin typeface="Avenir Heavy"/>
                <a:ea typeface="Avenir Heavy"/>
                <a:cs typeface="Avenir Heavy"/>
                <a:sym typeface="Avenir Heavy"/>
              </a:defRPr>
            </a:pPr>
            <a:r>
              <a:rPr i="0">
                <a:latin typeface="Avenir Book"/>
                <a:ea typeface="Avenir Book"/>
                <a:cs typeface="Avenir Book"/>
                <a:sym typeface="Avenir Book"/>
              </a:rPr>
              <a:t>occurred in Cuba in 1961 – even though kept out of the headlines.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Rectangle"/>
          <p:cNvSpPr/>
          <p:nvPr/>
        </p:nvSpPr>
        <p:spPr>
          <a:xfrm>
            <a:off x="31750" y="31750"/>
            <a:ext cx="12128500" cy="6769100"/>
          </a:xfrm>
          <a:prstGeom prst="rect">
            <a:avLst/>
          </a:prstGeom>
          <a:solidFill>
            <a:srgbClr val="FCFFF4"/>
          </a:solidFill>
          <a:ln w="12700">
            <a:solidFill>
              <a:srgbClr val="010E53"/>
            </a:solidFill>
            <a:miter/>
          </a:ln>
        </p:spPr>
        <p:txBody>
          <a:bodyPr lIns="45719" rIns="45719" anchor="ctr"/>
          <a:lstStyle/>
          <a:p>
            <a:pPr/>
          </a:p>
        </p:txBody>
      </p:sp>
      <p:sp>
        <p:nvSpPr>
          <p:cNvPr id="108" name="Title 1"/>
          <p:cNvSpPr txBox="1"/>
          <p:nvPr>
            <p:ph type="title"/>
          </p:nvPr>
        </p:nvSpPr>
        <p:spPr>
          <a:xfrm>
            <a:off x="6745008" y="955998"/>
            <a:ext cx="5327930" cy="2830190"/>
          </a:xfrm>
          <a:prstGeom prst="rect">
            <a:avLst/>
          </a:prstGeom>
        </p:spPr>
        <p:txBody>
          <a:bodyPr anchor="t"/>
          <a:lstStyle/>
          <a:p>
            <a:pPr defTabSz="704087">
              <a:defRPr sz="1848">
                <a:solidFill>
                  <a:srgbClr val="010E54"/>
                </a:solidFill>
                <a:latin typeface="Times New Roman"/>
                <a:ea typeface="Times New Roman"/>
                <a:cs typeface="Times New Roman"/>
                <a:sym typeface="Times New Roman"/>
              </a:defRPr>
            </a:pPr>
            <a:r>
              <a:rPr sz="2309">
                <a:latin typeface="Avenir Book"/>
                <a:ea typeface="Avenir Book"/>
                <a:cs typeface="Avenir Book"/>
                <a:sym typeface="Avenir Book"/>
              </a:rPr>
              <a:t>Indonesian Archipelago transposed onto a map of the USA.  Portland (Oregon) is the equivalent location </a:t>
            </a:r>
            <a:endParaRPr sz="2309">
              <a:latin typeface="Avenir Book"/>
              <a:ea typeface="Avenir Book"/>
              <a:cs typeface="Avenir Book"/>
              <a:sym typeface="Avenir Book"/>
            </a:endParaRPr>
          </a:p>
          <a:p>
            <a:pPr defTabSz="704087">
              <a:defRPr sz="1848">
                <a:solidFill>
                  <a:srgbClr val="010E54"/>
                </a:solidFill>
                <a:latin typeface="Times New Roman"/>
                <a:ea typeface="Times New Roman"/>
                <a:cs typeface="Times New Roman"/>
                <a:sym typeface="Times New Roman"/>
              </a:defRPr>
            </a:pPr>
            <a:r>
              <a:rPr sz="2309">
                <a:latin typeface="Avenir Book"/>
                <a:ea typeface="Avenir Book"/>
                <a:cs typeface="Avenir Book"/>
                <a:sym typeface="Avenir Book"/>
              </a:rPr>
              <a:t>of Sabang (North Sumatra). </a:t>
            </a:r>
            <a:endParaRPr sz="2309">
              <a:latin typeface="Avenir Book"/>
              <a:ea typeface="Avenir Book"/>
              <a:cs typeface="Avenir Book"/>
              <a:sym typeface="Avenir Book"/>
            </a:endParaRPr>
          </a:p>
          <a:p>
            <a:pPr defTabSz="704087">
              <a:defRPr sz="1848">
                <a:solidFill>
                  <a:srgbClr val="010E54"/>
                </a:solidFill>
                <a:latin typeface="Times New Roman"/>
                <a:ea typeface="Times New Roman"/>
                <a:cs typeface="Times New Roman"/>
                <a:sym typeface="Times New Roman"/>
              </a:defRPr>
            </a:pPr>
            <a:endParaRPr sz="2309">
              <a:latin typeface="Avenir Book"/>
              <a:ea typeface="Avenir Book"/>
              <a:cs typeface="Avenir Book"/>
              <a:sym typeface="Avenir Book"/>
            </a:endParaRPr>
          </a:p>
          <a:p>
            <a:pPr defTabSz="704087">
              <a:defRPr sz="1848">
                <a:latin typeface="Times New Roman"/>
                <a:ea typeface="Times New Roman"/>
                <a:cs typeface="Times New Roman"/>
                <a:sym typeface="Times New Roman"/>
              </a:defRPr>
            </a:pPr>
            <a:r>
              <a:rPr sz="2309">
                <a:solidFill>
                  <a:srgbClr val="010E54"/>
                </a:solidFill>
                <a:latin typeface="Avenir Book"/>
                <a:ea typeface="Avenir Book"/>
                <a:cs typeface="Avenir Book"/>
                <a:sym typeface="Avenir Book"/>
              </a:rPr>
              <a:t>Indonesia, from west to east as </a:t>
            </a:r>
            <a:endParaRPr sz="2309">
              <a:solidFill>
                <a:srgbClr val="010E54"/>
              </a:solidFill>
              <a:latin typeface="Avenir Book"/>
              <a:ea typeface="Avenir Book"/>
              <a:cs typeface="Avenir Book"/>
              <a:sym typeface="Avenir Book"/>
            </a:endParaRPr>
          </a:p>
          <a:p>
            <a:pPr defTabSz="704087">
              <a:defRPr sz="1848">
                <a:latin typeface="Times New Roman"/>
                <a:ea typeface="Times New Roman"/>
                <a:cs typeface="Times New Roman"/>
                <a:sym typeface="Times New Roman"/>
              </a:defRPr>
            </a:pPr>
            <a:r>
              <a:rPr sz="2309">
                <a:solidFill>
                  <a:srgbClr val="010E54"/>
                </a:solidFill>
                <a:latin typeface="Avenir Book"/>
                <a:ea typeface="Avenir Book"/>
                <a:cs typeface="Avenir Book"/>
                <a:sym typeface="Avenir Book"/>
              </a:rPr>
              <a:t>the crow flies, is 5247 kilometres.</a:t>
            </a:r>
            <a:br/>
          </a:p>
        </p:txBody>
      </p:sp>
      <p:pic>
        <p:nvPicPr>
          <p:cNvPr id="109" name="imi" descr="imi">
            <a:hlinkClick r:id="rId2" invalidUrl="" action="" tgtFrame="" tooltip="" history="1" highlightClick="0" endSnd="0"/>
          </p:cNvPr>
          <p:cNvPicPr>
            <a:picLocks noChangeAspect="1"/>
          </p:cNvPicPr>
          <p:nvPr/>
        </p:nvPicPr>
        <p:blipFill>
          <a:blip r:embed="rId3">
            <a:extLst/>
          </a:blip>
          <a:stretch>
            <a:fillRect/>
          </a:stretch>
        </p:blipFill>
        <p:spPr>
          <a:xfrm>
            <a:off x="618331" y="955998"/>
            <a:ext cx="5932537" cy="476464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95" name="Rectangle 10"/>
          <p:cNvSpPr/>
          <p:nvPr/>
        </p:nvSpPr>
        <p:spPr>
          <a:xfrm flipH="1" rot="5400000">
            <a:off x="-1333884" y="1410081"/>
            <a:ext cx="6781801" cy="40378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96" name="Freeform: Shape 16"/>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p>
        </p:txBody>
      </p:sp>
      <p:sp>
        <p:nvSpPr>
          <p:cNvPr id="197" name="Title 1"/>
          <p:cNvSpPr txBox="1"/>
          <p:nvPr>
            <p:ph type="title"/>
          </p:nvPr>
        </p:nvSpPr>
        <p:spPr>
          <a:xfrm>
            <a:off x="586477" y="1532943"/>
            <a:ext cx="3115267" cy="2396360"/>
          </a:xfrm>
          <a:prstGeom prst="rect">
            <a:avLst/>
          </a:prstGeom>
        </p:spPr>
        <p:txBody>
          <a:bodyPr anchor="b"/>
          <a:lstStyle/>
          <a:p>
            <a:pPr algn="ctr">
              <a:defRPr sz="3000">
                <a:solidFill>
                  <a:srgbClr val="FFFFFF"/>
                </a:solidFill>
                <a:latin typeface="+mn-lt"/>
                <a:ea typeface="+mn-ea"/>
                <a:cs typeface="+mn-cs"/>
                <a:sym typeface="Calibri"/>
              </a:defRPr>
            </a:pPr>
            <a:r>
              <a:t>JFK becomes involved in sovereignty </a:t>
            </a:r>
          </a:p>
          <a:p>
            <a:pPr algn="ctr">
              <a:defRPr sz="3000">
                <a:solidFill>
                  <a:srgbClr val="FFFFFF"/>
                </a:solidFill>
                <a:latin typeface="+mn-lt"/>
                <a:ea typeface="+mn-ea"/>
                <a:cs typeface="+mn-cs"/>
                <a:sym typeface="Calibri"/>
              </a:defRPr>
            </a:pPr>
            <a:r>
              <a:t>dispute</a:t>
            </a:r>
          </a:p>
        </p:txBody>
      </p:sp>
      <p:sp>
        <p:nvSpPr>
          <p:cNvPr id="198" name="After Hammarskjöld was killed President Kennedy was forced to intervene in the sovereignty dispute between Indonesia and the Netherlands, which resulted in the New York Agreement (15 August 1962)"/>
          <p:cNvSpPr txBox="1"/>
          <p:nvPr/>
        </p:nvSpPr>
        <p:spPr>
          <a:xfrm>
            <a:off x="4277928" y="1937755"/>
            <a:ext cx="7868633" cy="3039222"/>
          </a:xfrm>
          <a:prstGeom prst="rect">
            <a:avLst/>
          </a:prstGeom>
          <a:ln w="12700">
            <a:miter lim="400000"/>
          </a:ln>
          <a:extLst>
            <a:ext uri="{C572A759-6A51-4108-AA02-DFA0A04FC94B}">
              <ma14:wrappingTextBoxFlag xmlns:ma14="http://schemas.microsoft.com/office/mac/drawingml/2011/main" val="1"/>
            </a:ext>
          </a:extLst>
        </p:spPr>
        <p:txBody>
          <a:bodyPr lIns="133350" tIns="133350" rIns="133350" bIns="133350"/>
          <a:lstStyle>
            <a:lvl1pPr defTabSz="1555750">
              <a:lnSpc>
                <a:spcPct val="90000"/>
              </a:lnSpc>
              <a:defRPr sz="3000">
                <a:solidFill>
                  <a:srgbClr val="010E54"/>
                </a:solidFill>
                <a:latin typeface="Avenir Book"/>
                <a:ea typeface="Avenir Book"/>
                <a:cs typeface="Avenir Book"/>
                <a:sym typeface="Avenir Book"/>
              </a:defRPr>
            </a:lvl1pPr>
          </a:lstStyle>
          <a:p>
            <a:pPr/>
            <a:r>
              <a:t>After Hammarskjöld was killed President Kennedy was forced to intervene in the sovereignty dispute between Indonesia and the Netherlands, which resulted in the New York Agreement (15 August 1962)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FFF3"/>
        </a:solidFill>
      </p:bgPr>
    </p:bg>
    <p:spTree>
      <p:nvGrpSpPr>
        <p:cNvPr id="1" name=""/>
        <p:cNvGrpSpPr/>
        <p:nvPr/>
      </p:nvGrpSpPr>
      <p:grpSpPr>
        <a:xfrm>
          <a:off x="0" y="0"/>
          <a:ext cx="0" cy="0"/>
          <a:chOff x="0" y="0"/>
          <a:chExt cx="0" cy="0"/>
        </a:xfrm>
      </p:grpSpPr>
      <p:sp>
        <p:nvSpPr>
          <p:cNvPr id="200" name="Title 1"/>
          <p:cNvSpPr txBox="1"/>
          <p:nvPr/>
        </p:nvSpPr>
        <p:spPr>
          <a:xfrm>
            <a:off x="628650" y="1166258"/>
            <a:ext cx="11421719" cy="4233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768096">
              <a:lnSpc>
                <a:spcPct val="90000"/>
              </a:lnSpc>
              <a:defRPr sz="2160">
                <a:solidFill>
                  <a:srgbClr val="010E54"/>
                </a:solidFill>
                <a:latin typeface="Avenir Heavy"/>
                <a:ea typeface="Avenir Heavy"/>
                <a:cs typeface="Avenir Heavy"/>
                <a:sym typeface="Avenir Heavy"/>
              </a:defRPr>
            </a:pPr>
            <a:r>
              <a:t>1 MAY 1963</a:t>
            </a:r>
          </a:p>
          <a:p>
            <a:pPr defTabSz="768096">
              <a:lnSpc>
                <a:spcPct val="90000"/>
              </a:lnSpc>
              <a:defRPr sz="2160">
                <a:solidFill>
                  <a:srgbClr val="010E54"/>
                </a:solidFill>
                <a:latin typeface="Avenir Book"/>
                <a:ea typeface="Avenir Book"/>
                <a:cs typeface="Avenir Book"/>
                <a:sym typeface="Avenir Book"/>
              </a:defRPr>
            </a:pPr>
            <a:r>
              <a:t>West New Guinea transferred from Netherlands to Indonesia. Sukarno arrives in Hollandia (Jayapura) on ‘Irian’, a former Soviet warship, triumphant after ousting Dutch colonial power.</a:t>
            </a:r>
          </a:p>
          <a:p>
            <a:pPr defTabSz="768096">
              <a:lnSpc>
                <a:spcPct val="90000"/>
              </a:lnSpc>
              <a:defRPr sz="2160">
                <a:solidFill>
                  <a:srgbClr val="010E54"/>
                </a:solidFill>
                <a:latin typeface="Avenir Book"/>
                <a:ea typeface="Avenir Book"/>
                <a:cs typeface="Avenir Book"/>
                <a:sym typeface="Avenir Book"/>
              </a:defRPr>
            </a:pPr>
          </a:p>
          <a:p>
            <a:pPr defTabSz="768096">
              <a:lnSpc>
                <a:spcPct val="90000"/>
              </a:lnSpc>
              <a:defRPr sz="2160">
                <a:solidFill>
                  <a:srgbClr val="010E54"/>
                </a:solidFill>
                <a:latin typeface="Avenir Heavy"/>
                <a:ea typeface="Avenir Heavy"/>
                <a:cs typeface="Avenir Heavy"/>
                <a:sym typeface="Avenir Heavy"/>
              </a:defRPr>
            </a:pPr>
            <a:r>
              <a:t>NOVEMBER 1963</a:t>
            </a:r>
          </a:p>
          <a:p>
            <a:pPr defTabSz="768096">
              <a:lnSpc>
                <a:spcPct val="90000"/>
              </a:lnSpc>
              <a:defRPr sz="2160">
                <a:solidFill>
                  <a:srgbClr val="010E54"/>
                </a:solidFill>
                <a:latin typeface="Avenir Book"/>
                <a:ea typeface="Avenir Book"/>
                <a:cs typeface="Avenir Book"/>
                <a:sym typeface="Avenir Book"/>
              </a:defRPr>
            </a:pPr>
            <a:r>
              <a:t>Kennedy’s assassination stopped his visit to Jakarta to restart massive US-Aid program </a:t>
            </a:r>
          </a:p>
          <a:p>
            <a:pPr defTabSz="768096">
              <a:lnSpc>
                <a:spcPct val="90000"/>
              </a:lnSpc>
              <a:defRPr sz="2160">
                <a:solidFill>
                  <a:srgbClr val="010E54"/>
                </a:solidFill>
                <a:latin typeface="Avenir Book"/>
                <a:ea typeface="Avenir Book"/>
                <a:cs typeface="Avenir Book"/>
                <a:sym typeface="Avenir Book"/>
              </a:defRPr>
            </a:pPr>
            <a:r>
              <a:t>to ‘bring Indonesia on side’ in the Cold War.</a:t>
            </a:r>
          </a:p>
          <a:p>
            <a:pPr defTabSz="768096">
              <a:lnSpc>
                <a:spcPct val="90000"/>
              </a:lnSpc>
              <a:defRPr sz="2160">
                <a:solidFill>
                  <a:srgbClr val="010E54"/>
                </a:solidFill>
                <a:latin typeface="Avenir Book"/>
                <a:ea typeface="Avenir Book"/>
                <a:cs typeface="Avenir Book"/>
                <a:sym typeface="Avenir Book"/>
              </a:defRPr>
            </a:pPr>
          </a:p>
          <a:p>
            <a:pPr defTabSz="768096">
              <a:lnSpc>
                <a:spcPct val="90000"/>
              </a:lnSpc>
              <a:defRPr sz="2160">
                <a:solidFill>
                  <a:srgbClr val="010E54"/>
                </a:solidFill>
                <a:latin typeface="Avenir Heavy"/>
                <a:ea typeface="Avenir Heavy"/>
                <a:cs typeface="Avenir Heavy"/>
                <a:sym typeface="Avenir Heavy"/>
              </a:defRPr>
            </a:pPr>
            <a:r>
              <a:t>1 OCTOBER 1965 </a:t>
            </a:r>
          </a:p>
          <a:p>
            <a:pPr defTabSz="768096">
              <a:lnSpc>
                <a:spcPct val="90000"/>
              </a:lnSpc>
              <a:defRPr sz="2160">
                <a:solidFill>
                  <a:srgbClr val="010E54"/>
                </a:solidFill>
                <a:latin typeface="Avenir Book"/>
                <a:ea typeface="Avenir Book"/>
                <a:cs typeface="Avenir Book"/>
                <a:sym typeface="Avenir Book"/>
              </a:defRPr>
            </a:pPr>
            <a:r>
              <a:t>30 months after Sukarno’s triumphant entry into Hollandia, six military-generals </a:t>
            </a:r>
          </a:p>
          <a:p>
            <a:pPr defTabSz="768096">
              <a:lnSpc>
                <a:spcPct val="90000"/>
              </a:lnSpc>
              <a:defRPr sz="2160">
                <a:solidFill>
                  <a:srgbClr val="010E54"/>
                </a:solidFill>
                <a:latin typeface="Avenir Book"/>
                <a:ea typeface="Avenir Book"/>
                <a:cs typeface="Avenir Book"/>
                <a:sym typeface="Avenir Book"/>
              </a:defRPr>
            </a:pPr>
            <a:r>
              <a:t>were killed in Jakarta, and Suharto took control of the Indonesia army.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Rectangle"/>
          <p:cNvSpPr/>
          <p:nvPr/>
        </p:nvSpPr>
        <p:spPr>
          <a:xfrm>
            <a:off x="31750" y="31750"/>
            <a:ext cx="12128500" cy="6769100"/>
          </a:xfrm>
          <a:prstGeom prst="rect">
            <a:avLst/>
          </a:prstGeom>
          <a:solidFill>
            <a:srgbClr val="FCFFF4"/>
          </a:solidFill>
          <a:ln w="12700">
            <a:solidFill>
              <a:srgbClr val="010E53"/>
            </a:solidFill>
            <a:miter/>
          </a:ln>
        </p:spPr>
        <p:txBody>
          <a:bodyPr lIns="45719" rIns="45719" anchor="ctr"/>
          <a:lstStyle/>
          <a:p>
            <a:pPr/>
          </a:p>
        </p:txBody>
      </p:sp>
      <p:sp>
        <p:nvSpPr>
          <p:cNvPr id="112" name="Title 1"/>
          <p:cNvSpPr txBox="1"/>
          <p:nvPr>
            <p:ph type="title"/>
          </p:nvPr>
        </p:nvSpPr>
        <p:spPr>
          <a:xfrm>
            <a:off x="590107" y="5388769"/>
            <a:ext cx="11344941" cy="953312"/>
          </a:xfrm>
          <a:prstGeom prst="rect">
            <a:avLst/>
          </a:prstGeom>
        </p:spPr>
        <p:txBody>
          <a:bodyPr anchor="t"/>
          <a:lstStyle/>
          <a:p>
            <a:pPr defTabSz="713231">
              <a:defRPr sz="2340">
                <a:solidFill>
                  <a:srgbClr val="010E54"/>
                </a:solidFill>
                <a:latin typeface="Avenir Book"/>
                <a:ea typeface="Avenir Book"/>
                <a:cs typeface="Avenir Book"/>
                <a:sym typeface="Avenir Book"/>
              </a:defRPr>
            </a:pPr>
            <a:r>
              <a:t>The east-west extent of Indonesia is 13% of the circumference of the earth … almost </a:t>
            </a:r>
          </a:p>
          <a:p>
            <a:pPr defTabSz="713231">
              <a:defRPr sz="2340">
                <a:solidFill>
                  <a:srgbClr val="010E54"/>
                </a:solidFill>
                <a:latin typeface="Avenir Book"/>
                <a:ea typeface="Avenir Book"/>
                <a:cs typeface="Avenir Book"/>
                <a:sym typeface="Avenir Book"/>
              </a:defRPr>
            </a:pPr>
            <a:r>
              <a:t>one-seventh of the equator.</a:t>
            </a:r>
          </a:p>
        </p:txBody>
      </p:sp>
      <p:pic>
        <p:nvPicPr>
          <p:cNvPr id="113" name="Content Placeholder 3" descr="Content Placeholder 3"/>
          <p:cNvPicPr>
            <a:picLocks noChangeAspect="1"/>
          </p:cNvPicPr>
          <p:nvPr/>
        </p:nvPicPr>
        <p:blipFill>
          <a:blip r:embed="rId2">
            <a:extLst/>
          </a:blip>
          <a:stretch>
            <a:fillRect/>
          </a:stretch>
        </p:blipFill>
        <p:spPr>
          <a:xfrm>
            <a:off x="590107" y="1100931"/>
            <a:ext cx="11344941" cy="4351339"/>
          </a:xfrm>
          <a:prstGeom prst="rect">
            <a:avLst/>
          </a:prstGeom>
          <a:ln w="12700">
            <a:miter lim="400000"/>
          </a:ln>
        </p:spPr>
      </p:pic>
      <p:sp>
        <p:nvSpPr>
          <p:cNvPr id="114" name="INDONESIA"/>
          <p:cNvSpPr txBox="1"/>
          <p:nvPr/>
        </p:nvSpPr>
        <p:spPr>
          <a:xfrm>
            <a:off x="577407" y="666893"/>
            <a:ext cx="275175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solidFill>
                  <a:srgbClr val="010E54"/>
                </a:solidFill>
                <a:latin typeface="Avenir Book"/>
                <a:ea typeface="Avenir Book"/>
                <a:cs typeface="Avenir Book"/>
                <a:sym typeface="Avenir Book"/>
              </a:defRPr>
            </a:lvl1pPr>
          </a:lstStyle>
          <a:p>
            <a:pPr/>
            <a:r>
              <a:t>INDONESIA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17" name="Content Placeholder 2"/>
          <p:cNvSpPr txBox="1"/>
          <p:nvPr>
            <p:ph type="body" sz="half" idx="1"/>
          </p:nvPr>
        </p:nvSpPr>
        <p:spPr>
          <a:xfrm>
            <a:off x="4366817" y="1870152"/>
            <a:ext cx="7621983" cy="2895601"/>
          </a:xfrm>
          <a:prstGeom prst="rect">
            <a:avLst/>
          </a:prstGeom>
        </p:spPr>
        <p:txBody>
          <a:bodyPr/>
          <a:lstStyle/>
          <a:p>
            <a:pPr marL="0" indent="0">
              <a:spcBef>
                <a:spcPts val="0"/>
              </a:spcBef>
              <a:buSzTx/>
              <a:buFontTx/>
              <a:buNone/>
              <a:defRPr sz="3000">
                <a:solidFill>
                  <a:srgbClr val="010E54"/>
                </a:solidFill>
                <a:latin typeface="Avenir Book"/>
                <a:ea typeface="Avenir Book"/>
                <a:cs typeface="Avenir Book"/>
                <a:sym typeface="Avenir Book"/>
              </a:defRPr>
            </a:pPr>
            <a:r>
              <a:t>Allen Dulles first became interested in </a:t>
            </a:r>
          </a:p>
          <a:p>
            <a:pPr marL="0" indent="0">
              <a:spcBef>
                <a:spcPts val="0"/>
              </a:spcBef>
              <a:buSzTx/>
              <a:buFontTx/>
              <a:buNone/>
              <a:defRPr sz="3000">
                <a:solidFill>
                  <a:srgbClr val="010E54"/>
                </a:solidFill>
                <a:latin typeface="Avenir Book"/>
                <a:ea typeface="Avenir Book"/>
                <a:cs typeface="Avenir Book"/>
                <a:sym typeface="Avenir Book"/>
              </a:defRPr>
            </a:pPr>
            <a:r>
              <a:t>the Indonesian archipelago in the 1920s. </a:t>
            </a:r>
            <a:endParaRPr sz="1500"/>
          </a:p>
          <a:p>
            <a:pPr marL="0" indent="0">
              <a:spcBef>
                <a:spcPts val="0"/>
              </a:spcBef>
              <a:buSzTx/>
              <a:buFontTx/>
              <a:buNone/>
              <a:defRPr sz="2100">
                <a:solidFill>
                  <a:srgbClr val="010E54"/>
                </a:solidFill>
                <a:latin typeface="Avenir Book"/>
                <a:ea typeface="Avenir Book"/>
                <a:cs typeface="Avenir Book"/>
                <a:sym typeface="Avenir Book"/>
              </a:defRPr>
            </a:pPr>
          </a:p>
          <a:p>
            <a:pPr marL="0" indent="0">
              <a:spcBef>
                <a:spcPts val="0"/>
              </a:spcBef>
              <a:buSzTx/>
              <a:buFontTx/>
              <a:buNone/>
              <a:defRPr sz="3000">
                <a:solidFill>
                  <a:srgbClr val="010E54"/>
                </a:solidFill>
                <a:latin typeface="Avenir Book"/>
                <a:ea typeface="Avenir Book"/>
                <a:cs typeface="Avenir Book"/>
                <a:sym typeface="Avenir Book"/>
              </a:defRPr>
            </a:pPr>
            <a:r>
              <a:t>Dulles was a lawyer linked with Rockefeller Oil, which in the 1920s was the biggest company in the world.</a:t>
            </a:r>
          </a:p>
        </p:txBody>
      </p:sp>
      <p:sp>
        <p:nvSpPr>
          <p:cNvPr id="118" name="Rectangle 11"/>
          <p:cNvSpPr/>
          <p:nvPr/>
        </p:nvSpPr>
        <p:spPr>
          <a:xfrm flipH="1" rot="5400000">
            <a:off x="-1244982" y="1321181"/>
            <a:ext cx="6781801" cy="42156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19" name="Title 1"/>
          <p:cNvSpPr txBox="1"/>
          <p:nvPr>
            <p:ph type="title"/>
          </p:nvPr>
        </p:nvSpPr>
        <p:spPr>
          <a:xfrm>
            <a:off x="0" y="1027906"/>
            <a:ext cx="4226561" cy="4846793"/>
          </a:xfrm>
          <a:prstGeom prst="rect">
            <a:avLst/>
          </a:prstGeom>
        </p:spPr>
        <p:txBody>
          <a:bodyPr anchor="t"/>
          <a:lstStyle/>
          <a:p>
            <a:pPr marL="342900" indent="-342900" algn="ctr">
              <a:defRPr i="1" sz="2400">
                <a:solidFill>
                  <a:srgbClr val="FFFFFF"/>
                </a:solidFill>
                <a:latin typeface="Verdana"/>
                <a:ea typeface="Verdana"/>
                <a:cs typeface="Verdana"/>
                <a:sym typeface="Verdana"/>
              </a:defRPr>
            </a:pPr>
          </a:p>
          <a:p>
            <a:pPr marL="342900" indent="-342900" algn="ctr">
              <a:defRPr i="1" sz="3000">
                <a:solidFill>
                  <a:srgbClr val="FFFFFF"/>
                </a:solidFill>
                <a:latin typeface="+mn-lt"/>
                <a:ea typeface="+mn-ea"/>
                <a:cs typeface="+mn-cs"/>
                <a:sym typeface="Calibri"/>
              </a:defRPr>
            </a:pPr>
            <a:r>
              <a:rPr i="0"/>
              <a:t>Indonesian economy </a:t>
            </a:r>
            <a:endParaRPr i="0"/>
          </a:p>
          <a:p>
            <a:pPr marL="342900" indent="-342900" algn="ctr">
              <a:defRPr i="1" sz="3000">
                <a:solidFill>
                  <a:srgbClr val="FFFFFF"/>
                </a:solidFill>
                <a:latin typeface="+mn-lt"/>
                <a:ea typeface="+mn-ea"/>
                <a:cs typeface="+mn-cs"/>
                <a:sym typeface="Calibri"/>
              </a:defRPr>
            </a:pPr>
            <a:r>
              <a:rPr i="0"/>
              <a:t>is largest in Southeast </a:t>
            </a:r>
            <a:endParaRPr i="0"/>
          </a:p>
          <a:p>
            <a:pPr marL="342900" indent="-342900" algn="ctr">
              <a:defRPr i="1" sz="3000">
                <a:solidFill>
                  <a:srgbClr val="FFFFFF"/>
                </a:solidFill>
                <a:latin typeface="+mn-lt"/>
                <a:ea typeface="+mn-ea"/>
                <a:cs typeface="+mn-cs"/>
                <a:sym typeface="Calibri"/>
              </a:defRPr>
            </a:pPr>
            <a:r>
              <a:rPr i="0"/>
              <a:t>Asia and the 16th </a:t>
            </a:r>
            <a:endParaRPr i="0"/>
          </a:p>
          <a:p>
            <a:pPr marL="342900" indent="-342900" algn="ctr">
              <a:defRPr i="1" sz="3000">
                <a:solidFill>
                  <a:srgbClr val="FFFFFF"/>
                </a:solidFill>
                <a:latin typeface="+mn-lt"/>
                <a:ea typeface="+mn-ea"/>
                <a:cs typeface="+mn-cs"/>
                <a:sym typeface="Calibri"/>
              </a:defRPr>
            </a:pPr>
            <a:r>
              <a:rPr i="0"/>
              <a:t>largest in the world</a:t>
            </a:r>
            <a:endParaRPr i="0"/>
          </a:p>
          <a:p>
            <a:pPr marL="342900" indent="-342900" algn="ctr">
              <a:defRPr i="1" sz="2000">
                <a:solidFill>
                  <a:srgbClr val="FFFFFF"/>
                </a:solidFill>
                <a:latin typeface="+mn-lt"/>
                <a:ea typeface="+mn-ea"/>
                <a:cs typeface="+mn-cs"/>
                <a:sym typeface="Calibri"/>
              </a:defRPr>
            </a:pPr>
            <a:endParaRPr i="0"/>
          </a:p>
          <a:p>
            <a:pPr marL="342900" indent="-342900" algn="ctr">
              <a:defRPr i="1" sz="3000">
                <a:solidFill>
                  <a:srgbClr val="FFFFFF"/>
                </a:solidFill>
                <a:latin typeface="+mn-lt"/>
                <a:ea typeface="+mn-ea"/>
                <a:cs typeface="+mn-cs"/>
                <a:sym typeface="Calibri"/>
              </a:defRPr>
            </a:pPr>
            <a:r>
              <a:rPr i="0"/>
              <a:t>Indonesia economy </a:t>
            </a:r>
            <a:endParaRPr i="0"/>
          </a:p>
          <a:p>
            <a:pPr marL="342900" indent="-342900" algn="ctr">
              <a:defRPr i="1" sz="3000">
                <a:solidFill>
                  <a:srgbClr val="FFFFFF"/>
                </a:solidFill>
                <a:latin typeface="+mn-lt"/>
                <a:ea typeface="+mn-ea"/>
                <a:cs typeface="+mn-cs"/>
                <a:sym typeface="Calibri"/>
              </a:defRPr>
            </a:pPr>
            <a:r>
              <a:rPr i="0"/>
              <a:t>is on track to be in </a:t>
            </a:r>
            <a:endParaRPr i="0"/>
          </a:p>
          <a:p>
            <a:pPr marL="342900" indent="-342900" algn="ctr">
              <a:defRPr i="1" sz="3000">
                <a:solidFill>
                  <a:srgbClr val="FFFFFF"/>
                </a:solidFill>
                <a:latin typeface="+mn-lt"/>
                <a:ea typeface="+mn-ea"/>
                <a:cs typeface="+mn-cs"/>
                <a:sym typeface="Calibri"/>
              </a:defRPr>
            </a:pPr>
            <a:r>
              <a:rPr i="0"/>
              <a:t>the world’s top </a:t>
            </a:r>
            <a:endParaRPr i="0"/>
          </a:p>
          <a:p>
            <a:pPr marL="342900" indent="-342900" algn="ctr">
              <a:defRPr i="1" sz="3000">
                <a:solidFill>
                  <a:srgbClr val="FFFFFF"/>
                </a:solidFill>
                <a:latin typeface="+mn-lt"/>
                <a:ea typeface="+mn-ea"/>
                <a:cs typeface="+mn-cs"/>
                <a:sym typeface="Calibri"/>
              </a:defRPr>
            </a:pPr>
            <a:r>
              <a:rPr i="0"/>
              <a:t>four in 2050</a:t>
            </a:r>
            <a:br>
              <a:rPr i="0"/>
            </a:b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22" name="Title 1"/>
          <p:cNvSpPr txBox="1"/>
          <p:nvPr>
            <p:ph type="ctrTitle"/>
          </p:nvPr>
        </p:nvSpPr>
        <p:spPr>
          <a:xfrm>
            <a:off x="7810692" y="2137767"/>
            <a:ext cx="4248752" cy="2387601"/>
          </a:xfrm>
          <a:prstGeom prst="rect">
            <a:avLst/>
          </a:prstGeom>
        </p:spPr>
        <p:txBody>
          <a:bodyPr/>
          <a:lstStyle/>
          <a:p>
            <a:pPr defTabSz="713231">
              <a:defRPr sz="2184">
                <a:solidFill>
                  <a:srgbClr val="010E54"/>
                </a:solidFill>
                <a:latin typeface="Avenir Book"/>
                <a:ea typeface="Avenir Book"/>
                <a:cs typeface="Avenir Book"/>
                <a:sym typeface="Avenir Book"/>
              </a:defRPr>
            </a:pPr>
            <a:r>
              <a:t>The </a:t>
            </a:r>
            <a:r>
              <a:rPr sz="2340"/>
              <a:t>VOC (Dutch East Indies Company, founded in 1602) </a:t>
            </a:r>
            <a:br>
              <a:rPr sz="2340"/>
            </a:br>
            <a:r>
              <a:rPr sz="2340"/>
              <a:t>used to be the biggest company in the world, as reflected in the size of </a:t>
            </a:r>
            <a:endParaRPr sz="2340"/>
          </a:p>
          <a:p>
            <a:pPr defTabSz="713231">
              <a:defRPr sz="2184">
                <a:solidFill>
                  <a:srgbClr val="010E54"/>
                </a:solidFill>
                <a:latin typeface="Avenir Book"/>
                <a:ea typeface="Avenir Book"/>
                <a:cs typeface="Avenir Book"/>
                <a:sym typeface="Avenir Book"/>
              </a:defRPr>
            </a:pPr>
            <a:r>
              <a:rPr sz="2340"/>
              <a:t>its headquarters</a:t>
            </a:r>
          </a:p>
        </p:txBody>
      </p:sp>
      <p:pic>
        <p:nvPicPr>
          <p:cNvPr id="123" name="Picture 2" descr="Picture 2"/>
          <p:cNvPicPr>
            <a:picLocks noChangeAspect="1"/>
          </p:cNvPicPr>
          <p:nvPr/>
        </p:nvPicPr>
        <p:blipFill>
          <a:blip r:embed="rId2">
            <a:extLst/>
          </a:blip>
          <a:srcRect l="1393" t="0" r="1531" b="1"/>
          <a:stretch>
            <a:fillRect/>
          </a:stretch>
        </p:blipFill>
        <p:spPr>
          <a:xfrm>
            <a:off x="641145" y="1024929"/>
            <a:ext cx="7163223" cy="480833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pic>
        <p:nvPicPr>
          <p:cNvPr id="126" name="Content Placeholder 3" descr="Content Placeholder 3"/>
          <p:cNvPicPr>
            <a:picLocks noChangeAspect="1"/>
          </p:cNvPicPr>
          <p:nvPr/>
        </p:nvPicPr>
        <p:blipFill>
          <a:blip r:embed="rId2">
            <a:extLst/>
          </a:blip>
          <a:srcRect l="3052" t="7677" r="0" b="49465"/>
          <a:stretch>
            <a:fillRect/>
          </a:stretch>
        </p:blipFill>
        <p:spPr>
          <a:xfrm>
            <a:off x="4655740" y="976389"/>
            <a:ext cx="7225749" cy="4244820"/>
          </a:xfrm>
          <a:prstGeom prst="rect">
            <a:avLst/>
          </a:prstGeom>
          <a:ln w="12700">
            <a:miter lim="400000"/>
          </a:ln>
        </p:spPr>
      </p:pic>
      <p:sp>
        <p:nvSpPr>
          <p:cNvPr id="127" name="Title 1"/>
          <p:cNvSpPr txBox="1"/>
          <p:nvPr/>
        </p:nvSpPr>
        <p:spPr>
          <a:xfrm>
            <a:off x="4673600" y="5272165"/>
            <a:ext cx="7423130" cy="71070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defRPr sz="2000">
                <a:solidFill>
                  <a:srgbClr val="FFFFFF"/>
                </a:solidFill>
                <a:latin typeface="Calibri Light"/>
                <a:ea typeface="Calibri Light"/>
                <a:cs typeface="Calibri Light"/>
                <a:sym typeface="Calibri Light"/>
              </a:defRPr>
            </a:pPr>
            <a:r>
              <a:rPr>
                <a:solidFill>
                  <a:srgbClr val="010E54"/>
                </a:solidFill>
                <a:latin typeface="Avenir Book"/>
                <a:ea typeface="Avenir Book"/>
                <a:cs typeface="Avenir Book"/>
                <a:sym typeface="Avenir Book"/>
              </a:rPr>
              <a:t>Today’s top twenty companies combined are the equivalent </a:t>
            </a:r>
            <a:endParaRPr>
              <a:solidFill>
                <a:srgbClr val="010E54"/>
              </a:solidFill>
              <a:latin typeface="Avenir Book"/>
              <a:ea typeface="Avenir Book"/>
              <a:cs typeface="Avenir Book"/>
              <a:sym typeface="Avenir Book"/>
            </a:endParaRPr>
          </a:p>
          <a:p>
            <a:pPr>
              <a:defRPr sz="2000">
                <a:solidFill>
                  <a:srgbClr val="FFFFFF"/>
                </a:solidFill>
                <a:latin typeface="Calibri Light"/>
                <a:ea typeface="Calibri Light"/>
                <a:cs typeface="Calibri Light"/>
                <a:sym typeface="Calibri Light"/>
              </a:defRPr>
            </a:pPr>
            <a:r>
              <a:rPr>
                <a:solidFill>
                  <a:srgbClr val="010E54"/>
                </a:solidFill>
              </a:rPr>
              <a:t>of the Dutch East India Company (VOC) in the 1600s.</a:t>
            </a:r>
          </a:p>
        </p:txBody>
      </p:sp>
      <p:sp>
        <p:nvSpPr>
          <p:cNvPr id="128" name="Rectangle 11"/>
          <p:cNvSpPr/>
          <p:nvPr/>
        </p:nvSpPr>
        <p:spPr>
          <a:xfrm flipH="1" rot="5400000">
            <a:off x="-1137034" y="1213231"/>
            <a:ext cx="6781801" cy="44315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29" name="Title 1"/>
          <p:cNvSpPr txBox="1"/>
          <p:nvPr>
            <p:ph type="title"/>
          </p:nvPr>
        </p:nvSpPr>
        <p:spPr>
          <a:xfrm>
            <a:off x="120508" y="1993433"/>
            <a:ext cx="4209427" cy="2577602"/>
          </a:xfrm>
          <a:prstGeom prst="rect">
            <a:avLst/>
          </a:prstGeom>
        </p:spPr>
        <p:txBody>
          <a:bodyPr anchor="t"/>
          <a:lstStyle/>
          <a:p>
            <a:pPr algn="ctr" defTabSz="905255">
              <a:defRPr sz="2970">
                <a:solidFill>
                  <a:srgbClr val="FFFFFF"/>
                </a:solidFill>
              </a:defRPr>
            </a:pPr>
            <a:r>
              <a:t> </a:t>
            </a:r>
            <a:r>
              <a:rPr>
                <a:latin typeface="+mn-lt"/>
                <a:ea typeface="+mn-ea"/>
                <a:cs typeface="+mn-cs"/>
                <a:sym typeface="Calibri"/>
              </a:rPr>
              <a:t>In the 1600s, the VOC became the richest company the world has ever seen …. </a:t>
            </a:r>
            <a:r>
              <a:t>with a current-equivalent </a:t>
            </a:r>
          </a:p>
          <a:p>
            <a:pPr algn="ctr" defTabSz="905255">
              <a:defRPr sz="2970">
                <a:solidFill>
                  <a:srgbClr val="FFFFFF"/>
                </a:solidFill>
                <a:latin typeface="+mn-lt"/>
                <a:ea typeface="+mn-ea"/>
                <a:cs typeface="+mn-cs"/>
                <a:sym typeface="Calibri"/>
              </a:defRPr>
            </a:pPr>
            <a:r>
              <a:t>of US$7.9 trillion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32" name="Title 1"/>
          <p:cNvSpPr txBox="1"/>
          <p:nvPr>
            <p:ph type="title"/>
          </p:nvPr>
        </p:nvSpPr>
        <p:spPr>
          <a:xfrm>
            <a:off x="1066800" y="549273"/>
            <a:ext cx="10001101" cy="969964"/>
          </a:xfrm>
          <a:prstGeom prst="rect">
            <a:avLst/>
          </a:prstGeom>
        </p:spPr>
        <p:txBody>
          <a:bodyPr anchor="t"/>
          <a:lstStyle>
            <a:lvl1pPr defTabSz="822959">
              <a:lnSpc>
                <a:spcPct val="80000"/>
              </a:lnSpc>
              <a:defRPr sz="2700">
                <a:solidFill>
                  <a:srgbClr val="010E54"/>
                </a:solidFill>
                <a:latin typeface="Avenir Book"/>
                <a:ea typeface="Avenir Book"/>
                <a:cs typeface="Avenir Book"/>
                <a:sym typeface="Avenir Book"/>
              </a:defRPr>
            </a:lvl1pPr>
          </a:lstStyle>
          <a:p>
            <a:pPr/>
            <a:r>
              <a:t>In 1667, the Dutch exchanged the island of Manhattan for the nutmeg island of Run (the last British outpost in the archipelago).</a:t>
            </a:r>
          </a:p>
        </p:txBody>
      </p:sp>
      <p:pic>
        <p:nvPicPr>
          <p:cNvPr id="133" name="Content Placeholder 3" descr="Content Placeholder 3"/>
          <p:cNvPicPr>
            <a:picLocks noChangeAspect="1"/>
          </p:cNvPicPr>
          <p:nvPr/>
        </p:nvPicPr>
        <p:blipFill>
          <a:blip r:embed="rId2">
            <a:extLst/>
          </a:blip>
          <a:stretch>
            <a:fillRect/>
          </a:stretch>
        </p:blipFill>
        <p:spPr>
          <a:xfrm>
            <a:off x="1095449" y="1520824"/>
            <a:ext cx="10000075" cy="452487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pic>
        <p:nvPicPr>
          <p:cNvPr id="136" name="Picture 2" descr="Picture 2"/>
          <p:cNvPicPr>
            <a:picLocks noChangeAspect="1"/>
          </p:cNvPicPr>
          <p:nvPr/>
        </p:nvPicPr>
        <p:blipFill>
          <a:blip r:embed="rId2">
            <a:extLst/>
          </a:blip>
          <a:srcRect l="0" t="12421" r="0" b="13629"/>
          <a:stretch>
            <a:fillRect/>
          </a:stretch>
        </p:blipFill>
        <p:spPr>
          <a:xfrm>
            <a:off x="4939534" y="38100"/>
            <a:ext cx="5960968" cy="6781669"/>
          </a:xfrm>
          <a:prstGeom prst="rect">
            <a:avLst/>
          </a:prstGeom>
          <a:ln w="12700">
            <a:miter lim="400000"/>
          </a:ln>
        </p:spPr>
      </p:pic>
      <p:sp>
        <p:nvSpPr>
          <p:cNvPr id="137" name="Rectangle 11"/>
          <p:cNvSpPr/>
          <p:nvPr/>
        </p:nvSpPr>
        <p:spPr>
          <a:xfrm flipH="1" rot="5400000">
            <a:off x="-902084" y="978281"/>
            <a:ext cx="6781801" cy="49014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38" name="Title 1"/>
          <p:cNvSpPr txBox="1"/>
          <p:nvPr>
            <p:ph type="title"/>
          </p:nvPr>
        </p:nvSpPr>
        <p:spPr>
          <a:xfrm>
            <a:off x="38097" y="177800"/>
            <a:ext cx="4749033" cy="6667500"/>
          </a:xfrm>
          <a:prstGeom prst="rect">
            <a:avLst/>
          </a:prstGeom>
        </p:spPr>
        <p:txBody>
          <a:bodyPr anchor="t"/>
          <a:lstStyle/>
          <a:p>
            <a:pPr algn="ctr">
              <a:defRPr sz="3000">
                <a:solidFill>
                  <a:srgbClr val="FFFFFF"/>
                </a:solidFill>
              </a:defRPr>
            </a:pPr>
            <a:r>
              <a:rPr>
                <a:latin typeface="+mn-lt"/>
                <a:ea typeface="+mn-ea"/>
                <a:cs typeface="+mn-cs"/>
                <a:sym typeface="Calibri"/>
              </a:rPr>
              <a:t>Dutch military power </a:t>
            </a:r>
            <a:endParaRPr>
              <a:latin typeface="+mn-lt"/>
              <a:ea typeface="+mn-ea"/>
              <a:cs typeface="+mn-cs"/>
              <a:sym typeface="Calibri"/>
            </a:endParaRPr>
          </a:p>
          <a:p>
            <a:pPr algn="ctr">
              <a:defRPr sz="3000">
                <a:solidFill>
                  <a:srgbClr val="FFFFFF"/>
                </a:solidFill>
                <a:latin typeface="+mn-lt"/>
                <a:ea typeface="+mn-ea"/>
                <a:cs typeface="+mn-cs"/>
                <a:sym typeface="Calibri"/>
              </a:defRPr>
            </a:pPr>
            <a:r>
              <a:t>occupied the Indies archipelago, increasing colonial control over the </a:t>
            </a:r>
          </a:p>
          <a:p>
            <a:pPr algn="ctr">
              <a:defRPr sz="3000">
                <a:solidFill>
                  <a:srgbClr val="FFFFFF"/>
                </a:solidFill>
                <a:latin typeface="+mn-lt"/>
                <a:ea typeface="+mn-ea"/>
                <a:cs typeface="+mn-cs"/>
                <a:sym typeface="Calibri"/>
              </a:defRPr>
            </a:pPr>
            <a:r>
              <a:t>next three centuries … </a:t>
            </a:r>
            <a:br>
              <a:rPr sz="3100"/>
            </a:br>
            <a:br>
              <a:rPr sz="3100"/>
            </a:br>
            <a:r>
              <a:t> … until mid-20</a:t>
            </a:r>
            <a:r>
              <a:rPr baseline="30333"/>
              <a:t>th</a:t>
            </a:r>
            <a:r>
              <a:t> century </a:t>
            </a:r>
          </a:p>
          <a:p>
            <a:pPr algn="ctr">
              <a:defRPr sz="3000">
                <a:solidFill>
                  <a:srgbClr val="FFFFFF"/>
                </a:solidFill>
                <a:latin typeface="+mn-lt"/>
                <a:ea typeface="+mn-ea"/>
                <a:cs typeface="+mn-cs"/>
                <a:sym typeface="Calibri"/>
              </a:defRPr>
            </a:pPr>
            <a:r>
              <a:t>Invasion by the Japanese </a:t>
            </a:r>
          </a:p>
          <a:p>
            <a:pPr algn="ctr">
              <a:defRPr sz="3000">
                <a:solidFill>
                  <a:srgbClr val="FFFFFF"/>
                </a:solidFill>
                <a:latin typeface="+mn-lt"/>
                <a:ea typeface="+mn-ea"/>
                <a:cs typeface="+mn-cs"/>
                <a:sym typeface="Calibri"/>
              </a:defRPr>
            </a:pPr>
            <a:r>
              <a:t>Imperial Army</a:t>
            </a:r>
          </a:p>
          <a:p>
            <a:pPr algn="ctr">
              <a:defRPr sz="3000">
                <a:solidFill>
                  <a:srgbClr val="FFFFFF"/>
                </a:solidFill>
                <a:latin typeface="+mn-lt"/>
                <a:ea typeface="+mn-ea"/>
                <a:cs typeface="+mn-cs"/>
                <a:sym typeface="Calibri"/>
              </a:defRPr>
            </a:pPr>
          </a:p>
          <a:p>
            <a:pPr algn="ctr">
              <a:defRPr sz="3000">
                <a:solidFill>
                  <a:srgbClr val="FFFFFF"/>
                </a:solidFill>
                <a:latin typeface="+mn-lt"/>
                <a:ea typeface="+mn-ea"/>
                <a:cs typeface="+mn-cs"/>
                <a:sym typeface="Calibri"/>
              </a:defRPr>
            </a:pPr>
            <a:r>
              <a:t>The Japanese aimed to claim New Guinea–east and west– and use its natural resources to make a NEW JAPAN.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ctangle"/>
          <p:cNvSpPr/>
          <p:nvPr/>
        </p:nvSpPr>
        <p:spPr>
          <a:xfrm>
            <a:off x="31750" y="31750"/>
            <a:ext cx="12128500" cy="6781800"/>
          </a:xfrm>
          <a:prstGeom prst="rect">
            <a:avLst/>
          </a:prstGeom>
          <a:solidFill>
            <a:srgbClr val="FCFFF4"/>
          </a:solidFill>
          <a:ln w="12700">
            <a:solidFill>
              <a:srgbClr val="010E53"/>
            </a:solidFill>
            <a:miter/>
          </a:ln>
        </p:spPr>
        <p:txBody>
          <a:bodyPr lIns="45719" rIns="45719" anchor="ctr"/>
          <a:lstStyle/>
          <a:p>
            <a:pPr/>
          </a:p>
        </p:txBody>
      </p:sp>
      <p:sp>
        <p:nvSpPr>
          <p:cNvPr id="141" name="Rectangle 11"/>
          <p:cNvSpPr/>
          <p:nvPr/>
        </p:nvSpPr>
        <p:spPr>
          <a:xfrm flipH="1" rot="5400000">
            <a:off x="-1124334" y="1200531"/>
            <a:ext cx="6781801" cy="445693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142" name="Title 1"/>
          <p:cNvSpPr txBox="1"/>
          <p:nvPr>
            <p:ph type="title"/>
          </p:nvPr>
        </p:nvSpPr>
        <p:spPr>
          <a:xfrm>
            <a:off x="119783" y="1376931"/>
            <a:ext cx="4217366" cy="3730398"/>
          </a:xfrm>
          <a:prstGeom prst="rect">
            <a:avLst/>
          </a:prstGeom>
        </p:spPr>
        <p:txBody>
          <a:bodyPr anchor="b"/>
          <a:lstStyle/>
          <a:p>
            <a:pPr algn="ctr" defTabSz="896111">
              <a:defRPr sz="2940">
                <a:solidFill>
                  <a:srgbClr val="FFFFFF"/>
                </a:solidFill>
                <a:latin typeface="+mn-lt"/>
                <a:ea typeface="+mn-ea"/>
                <a:cs typeface="+mn-cs"/>
                <a:sym typeface="Calibri"/>
              </a:defRPr>
            </a:pPr>
            <a:r>
              <a:t>History intervened … </a:t>
            </a:r>
          </a:p>
          <a:p>
            <a:pPr algn="ctr" defTabSz="896111">
              <a:defRPr sz="2940">
                <a:solidFill>
                  <a:srgbClr val="FFFFFF"/>
                </a:solidFill>
                <a:latin typeface="+mn-lt"/>
                <a:ea typeface="+mn-ea"/>
                <a:cs typeface="+mn-cs"/>
                <a:sym typeface="Calibri"/>
              </a:defRPr>
            </a:pPr>
          </a:p>
          <a:p>
            <a:pPr algn="ctr" defTabSz="896111">
              <a:defRPr sz="2940">
                <a:solidFill>
                  <a:srgbClr val="FFFFFF"/>
                </a:solidFill>
                <a:latin typeface="+mn-lt"/>
                <a:ea typeface="+mn-ea"/>
                <a:cs typeface="+mn-cs"/>
                <a:sym typeface="Calibri"/>
              </a:defRPr>
            </a:pPr>
            <a:r>
              <a:t>After World War II Sukarno declared independence ….</a:t>
            </a:r>
          </a:p>
          <a:p>
            <a:pPr algn="ctr" defTabSz="896111">
              <a:defRPr sz="2940">
                <a:solidFill>
                  <a:srgbClr val="FFFFFF"/>
                </a:solidFill>
                <a:latin typeface="+mn-lt"/>
                <a:ea typeface="+mn-ea"/>
                <a:cs typeface="+mn-cs"/>
                <a:sym typeface="Calibri"/>
              </a:defRPr>
            </a:pPr>
          </a:p>
          <a:p>
            <a:pPr algn="ctr" defTabSz="896111">
              <a:defRPr sz="2940">
                <a:solidFill>
                  <a:srgbClr val="FFFFFF"/>
                </a:solidFill>
                <a:latin typeface="+mn-lt"/>
                <a:ea typeface="+mn-ea"/>
                <a:cs typeface="+mn-cs"/>
                <a:sym typeface="Calibri"/>
              </a:defRPr>
            </a:pPr>
            <a:r>
              <a:t>and from the Netherlands </a:t>
            </a:r>
          </a:p>
          <a:p>
            <a:pPr algn="ctr" defTabSz="896111">
              <a:defRPr sz="2940">
                <a:solidFill>
                  <a:srgbClr val="FFFFFF"/>
                </a:solidFill>
                <a:latin typeface="+mn-lt"/>
                <a:ea typeface="+mn-ea"/>
                <a:cs typeface="+mn-cs"/>
                <a:sym typeface="Calibri"/>
              </a:defRPr>
            </a:pPr>
            <a:r>
              <a:t>East Indies Indonesia was </a:t>
            </a:r>
          </a:p>
          <a:p>
            <a:pPr algn="ctr" defTabSz="896111">
              <a:defRPr sz="2940">
                <a:solidFill>
                  <a:srgbClr val="FFFFFF"/>
                </a:solidFill>
                <a:latin typeface="+mn-lt"/>
                <a:ea typeface="+mn-ea"/>
                <a:cs typeface="+mn-cs"/>
                <a:sym typeface="Calibri"/>
              </a:defRPr>
            </a:pPr>
            <a:r>
              <a:t>born. </a:t>
            </a:r>
            <a:br/>
          </a:p>
        </p:txBody>
      </p:sp>
      <p:sp>
        <p:nvSpPr>
          <p:cNvPr id="143" name="Content Placeholder 2"/>
          <p:cNvSpPr txBox="1"/>
          <p:nvPr>
            <p:ph type="body" idx="1"/>
          </p:nvPr>
        </p:nvSpPr>
        <p:spPr>
          <a:xfrm>
            <a:off x="4651823" y="655976"/>
            <a:ext cx="7431648" cy="5546048"/>
          </a:xfrm>
          <a:prstGeom prst="rect">
            <a:avLst/>
          </a:prstGeom>
        </p:spPr>
        <p:txBody>
          <a:bodyPr anchor="ctr"/>
          <a:lstStyle/>
          <a:p>
            <a:pPr marL="0" indent="0" defTabSz="877823">
              <a:spcBef>
                <a:spcPts val="0"/>
              </a:spcBef>
              <a:buSzTx/>
              <a:buFontTx/>
              <a:buNone/>
              <a:defRPr sz="2880">
                <a:solidFill>
                  <a:srgbClr val="010E54"/>
                </a:solidFill>
                <a:latin typeface="Avenir Book"/>
                <a:ea typeface="Avenir Book"/>
                <a:cs typeface="Avenir Book"/>
                <a:sym typeface="Avenir Book"/>
              </a:defRPr>
            </a:pPr>
            <a:r>
              <a:t>Allen Dulles from 1920s could see the Indies’ potential, but his focus was on Netherlands New Guinea (the same as Japan’s in 1940s).</a:t>
            </a:r>
            <a:endParaRPr sz="1919"/>
          </a:p>
          <a:p>
            <a:pPr marL="0" indent="0" defTabSz="877823">
              <a:spcBef>
                <a:spcPts val="0"/>
              </a:spcBef>
              <a:buSzTx/>
              <a:buFontTx/>
              <a:buNone/>
              <a:defRPr sz="1919">
                <a:solidFill>
                  <a:srgbClr val="010E54"/>
                </a:solidFill>
                <a:latin typeface="Avenir Book"/>
                <a:ea typeface="Avenir Book"/>
                <a:cs typeface="Avenir Book"/>
                <a:sym typeface="Avenir Book"/>
              </a:defRPr>
            </a:pPr>
          </a:p>
          <a:p>
            <a:pPr marL="0" indent="0" defTabSz="877823">
              <a:spcBef>
                <a:spcPts val="0"/>
              </a:spcBef>
              <a:buSzTx/>
              <a:buFontTx/>
              <a:buNone/>
              <a:defRPr sz="2880">
                <a:solidFill>
                  <a:srgbClr val="010E54"/>
                </a:solidFill>
                <a:latin typeface="Avenir Book"/>
                <a:ea typeface="Avenir Book"/>
                <a:cs typeface="Avenir Book"/>
                <a:sym typeface="Avenir Book"/>
              </a:defRPr>
            </a:pPr>
            <a:r>
              <a:t>Rockefeller had been trying to access Netherlands New Guinea since WW1.</a:t>
            </a:r>
            <a:r>
              <a:rPr sz="1919"/>
              <a:t> </a:t>
            </a:r>
            <a:endParaRPr sz="1919"/>
          </a:p>
          <a:p>
            <a:pPr marL="0" indent="0" defTabSz="877823">
              <a:spcBef>
                <a:spcPts val="0"/>
              </a:spcBef>
              <a:buSzTx/>
              <a:buFontTx/>
              <a:buNone/>
              <a:defRPr sz="1919">
                <a:solidFill>
                  <a:srgbClr val="010E54"/>
                </a:solidFill>
                <a:latin typeface="Avenir Book"/>
                <a:ea typeface="Avenir Book"/>
                <a:cs typeface="Avenir Book"/>
                <a:sym typeface="Avenir Book"/>
              </a:defRPr>
            </a:pPr>
          </a:p>
          <a:p>
            <a:pPr marL="0" indent="0" defTabSz="877823">
              <a:spcBef>
                <a:spcPts val="0"/>
              </a:spcBef>
              <a:buSzTx/>
              <a:buFontTx/>
              <a:buNone/>
              <a:defRPr sz="2880">
                <a:solidFill>
                  <a:srgbClr val="010E54"/>
                </a:solidFill>
                <a:latin typeface="Avenir Book"/>
                <a:ea typeface="Avenir Book"/>
                <a:cs typeface="Avenir Book"/>
                <a:sym typeface="Avenir Book"/>
              </a:defRPr>
            </a:pPr>
            <a:r>
              <a:rPr>
                <a:latin typeface="Avenir Heavy"/>
                <a:ea typeface="Avenir Heavy"/>
                <a:cs typeface="Avenir Heavy"/>
                <a:sym typeface="Avenir Heavy"/>
              </a:rPr>
              <a:t>JFK vs Allen Dulles : Battleground Indonesia </a:t>
            </a:r>
            <a:r>
              <a:t>begins with the company Dulles formed in 1935 for oil exploration in NNG.  </a:t>
            </a:r>
          </a:p>
          <a:p>
            <a:pPr marL="0" indent="0" defTabSz="877823">
              <a:spcBef>
                <a:spcPts val="0"/>
              </a:spcBef>
              <a:buSzTx/>
              <a:buFontTx/>
              <a:buNone/>
              <a:defRPr sz="2880">
                <a:solidFill>
                  <a:srgbClr val="010E54"/>
                </a:solidFill>
                <a:latin typeface="Avenir Book"/>
                <a:ea typeface="Avenir Book"/>
                <a:cs typeface="Avenir Book"/>
                <a:sym typeface="Avenir Book"/>
              </a:defRPr>
            </a:pPr>
            <a:r>
              <a:t>This was a US-Dutch company with 60% controlled by Rockefeller interests.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